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Roboto"/>
      <p:regular r:id="rId37"/>
      <p:bold r:id="rId38"/>
      <p:italic r:id="rId39"/>
      <p:boldItalic r:id="rId40"/>
    </p:embeddedFont>
    <p:embeddedFont>
      <p:font typeface="Proxima Nova"/>
      <p:regular r:id="rId41"/>
      <p:bold r:id="rId42"/>
      <p:italic r:id="rId43"/>
      <p:boldItalic r:id="rId44"/>
    </p:embeddedFont>
    <p:embeddedFont>
      <p:font typeface="Lato"/>
      <p:regular r:id="rId45"/>
      <p:bold r:id="rId46"/>
      <p:italic r:id="rId47"/>
      <p:boldItalic r:id="rId48"/>
    </p:embeddedFont>
    <p:embeddedFont>
      <p:font typeface="Open Sans"/>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E0C47E5-918D-446E-BE18-CA4D430875FD}">
  <a:tblStyle styleId="{7E0C47E5-918D-446E-BE18-CA4D430875F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42" Type="http://schemas.openxmlformats.org/officeDocument/2006/relationships/font" Target="fonts/ProximaNova-bold.fntdata"/><Relationship Id="rId41" Type="http://schemas.openxmlformats.org/officeDocument/2006/relationships/font" Target="fonts/ProximaNova-regular.fntdata"/><Relationship Id="rId44" Type="http://schemas.openxmlformats.org/officeDocument/2006/relationships/font" Target="fonts/ProximaNova-boldItalic.fntdata"/><Relationship Id="rId43" Type="http://schemas.openxmlformats.org/officeDocument/2006/relationships/font" Target="fonts/ProximaNova-italic.fntdata"/><Relationship Id="rId46" Type="http://schemas.openxmlformats.org/officeDocument/2006/relationships/font" Target="fonts/Lato-bold.fntdata"/><Relationship Id="rId45"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Lato-boldItalic.fntdata"/><Relationship Id="rId47" Type="http://schemas.openxmlformats.org/officeDocument/2006/relationships/font" Target="fonts/Lato-italic.fntdata"/><Relationship Id="rId49" Type="http://schemas.openxmlformats.org/officeDocument/2006/relationships/font" Target="fonts/OpenSans-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Roboto-regular.fntdata"/><Relationship Id="rId36" Type="http://schemas.openxmlformats.org/officeDocument/2006/relationships/slide" Target="slides/slide30.xml"/><Relationship Id="rId39" Type="http://schemas.openxmlformats.org/officeDocument/2006/relationships/font" Target="fonts/Roboto-italic.fntdata"/><Relationship Id="rId38" Type="http://schemas.openxmlformats.org/officeDocument/2006/relationships/font" Target="fonts/Roboto-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italic.fntdata"/><Relationship Id="rId50" Type="http://schemas.openxmlformats.org/officeDocument/2006/relationships/font" Target="fonts/OpenSans-bold.fntdata"/><Relationship Id="rId52" Type="http://schemas.openxmlformats.org/officeDocument/2006/relationships/font" Target="fonts/OpenSans-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b0340abeb2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b0340abeb2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ae8f2e5e7b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ae8f2e5e7b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ae8f2e5e7b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ae8f2e5e7b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ae8f2e5e7b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ae8f2e5e7b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ae8f2e5e7b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ae8f2e5e7b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rgbClr val="434343"/>
                </a:solidFill>
                <a:latin typeface="Roboto"/>
                <a:ea typeface="Roboto"/>
                <a:cs typeface="Roboto"/>
                <a:sym typeface="Roboto"/>
              </a:rPr>
              <a:t>Scholarships are financial awards to help students pay for college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ae8f2e5e7b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ae8f2e5e7b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ae8f2e5e7b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ae8f2e5e7b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77e803621f_1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77e803621f_1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77e803621f_1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77e803621f_1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ae8f2e5e7b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ae8f2e5e7b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Check out other school district websites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77e803621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77e80362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ae8f2e5e7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ae8f2e5e7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ae8f2e5e7b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ae8f2e5e7b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77e803621f_1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77e803621f_1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ae8f2e5e7b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ae8f2e5e7b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77e803621f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77e803621f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77e803621f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77e803621f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f399ba276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f399ba276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ae8f2e5e7b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ae8f2e5e7b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Gives you an opportunity to highlight your achievements</a:t>
            </a:r>
            <a:endParaRPr/>
          </a:p>
          <a:p>
            <a:pPr indent="0" lvl="0" marL="0" rtl="0" algn="l">
              <a:spcBef>
                <a:spcPts val="0"/>
              </a:spcBef>
              <a:spcAft>
                <a:spcPts val="0"/>
              </a:spcAft>
              <a:buNone/>
            </a:pPr>
            <a:r>
              <a:rPr lang="en"/>
              <a:t>- Provide insight into your life</a:t>
            </a:r>
            <a:endParaRPr/>
          </a:p>
          <a:p>
            <a:pPr indent="0" lvl="0" marL="0" rtl="0" algn="l">
              <a:spcBef>
                <a:spcPts val="0"/>
              </a:spcBef>
              <a:spcAft>
                <a:spcPts val="0"/>
              </a:spcAft>
              <a:buNone/>
            </a:pPr>
            <a:r>
              <a:rPr lang="en"/>
              <a:t>- Explain difficult or outstanding circumstances</a:t>
            </a:r>
            <a:endParaRPr/>
          </a:p>
          <a:p>
            <a:pPr indent="0" lvl="0" marL="0" rtl="0" algn="l">
              <a:spcBef>
                <a:spcPts val="0"/>
              </a:spcBef>
              <a:spcAft>
                <a:spcPts val="0"/>
              </a:spcAft>
              <a:buNone/>
            </a:pPr>
            <a:r>
              <a:rPr lang="en"/>
              <a:t>- give you an opportunity to shine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ae8f2e5e7b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ae8f2e5e7b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Be yourself, not the ideal applicant</a:t>
            </a:r>
            <a:endParaRPr/>
          </a:p>
          <a:p>
            <a:pPr indent="-298450" lvl="0" marL="457200" rtl="0" algn="l">
              <a:spcBef>
                <a:spcPts val="0"/>
              </a:spcBef>
              <a:spcAft>
                <a:spcPts val="0"/>
              </a:spcAft>
              <a:buSzPts val="1100"/>
              <a:buChar char="-"/>
            </a:pPr>
            <a:r>
              <a:rPr lang="en"/>
              <a:t>Use simple language</a:t>
            </a:r>
            <a:endParaRPr/>
          </a:p>
          <a:p>
            <a:pPr indent="-298450" lvl="0" marL="457200" rtl="0" algn="l">
              <a:spcBef>
                <a:spcPts val="0"/>
              </a:spcBef>
              <a:spcAft>
                <a:spcPts val="0"/>
              </a:spcAft>
              <a:buSzPts val="1100"/>
              <a:buChar char="-"/>
            </a:pPr>
            <a:r>
              <a:rPr lang="en"/>
              <a:t>Provide the reader with insight into what drives you</a:t>
            </a:r>
            <a:endParaRPr/>
          </a:p>
          <a:p>
            <a:pPr indent="-298450" lvl="0" marL="457200" rtl="0" algn="l">
              <a:spcBef>
                <a:spcPts val="0"/>
              </a:spcBef>
              <a:spcAft>
                <a:spcPts val="0"/>
              </a:spcAft>
              <a:buSzPts val="1100"/>
              <a:buChar char="-"/>
            </a:pPr>
            <a:r>
              <a:rPr lang="en"/>
              <a:t>Turn negative experiences into positives</a:t>
            </a:r>
            <a:endParaRPr/>
          </a:p>
          <a:p>
            <a:pPr indent="-298450" lvl="0" marL="457200" rtl="0" algn="l">
              <a:spcBef>
                <a:spcPts val="0"/>
              </a:spcBef>
              <a:spcAft>
                <a:spcPts val="0"/>
              </a:spcAft>
              <a:buSzPts val="1100"/>
              <a:buChar char="-"/>
            </a:pPr>
            <a:r>
              <a:rPr lang="en"/>
              <a:t>Proofred carefully</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ae8f2e5e7b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ae8f2e5e7b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ae8f2e5e7b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ae8f2e5e7b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ae8f2e5e7b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ae8f2e5e7b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ae8f2e5e7b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ae8f2e5e7b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ae8f2e5e7b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ae8f2e5e7b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ae8f2e5e7b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ae8f2e5e7b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ae8f2e5e7b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ae8f2e5e7b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77e803621f_1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77e803621f_1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647c74fc02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647c74fc02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ae8f2e5e7b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ae8f2e5e7b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2100"/>
              <a:buNone/>
              <a:defRPr sz="2100">
                <a:solidFill>
                  <a:schemeClr val="lt1"/>
                </a:solidFill>
              </a:defRPr>
            </a:lvl1pPr>
            <a:lvl2pPr lvl="1" rtl="0">
              <a:lnSpc>
                <a:spcPct val="100000"/>
              </a:lnSpc>
              <a:spcBef>
                <a:spcPts val="0"/>
              </a:spcBef>
              <a:spcAft>
                <a:spcPts val="0"/>
              </a:spcAft>
              <a:buClr>
                <a:schemeClr val="lt1"/>
              </a:buClr>
              <a:buSzPts val="2100"/>
              <a:buNone/>
              <a:defRPr sz="2100">
                <a:solidFill>
                  <a:schemeClr val="lt1"/>
                </a:solidFill>
              </a:defRPr>
            </a:lvl2pPr>
            <a:lvl3pPr lvl="2" rtl="0">
              <a:lnSpc>
                <a:spcPct val="100000"/>
              </a:lnSpc>
              <a:spcBef>
                <a:spcPts val="0"/>
              </a:spcBef>
              <a:spcAft>
                <a:spcPts val="0"/>
              </a:spcAft>
              <a:buClr>
                <a:schemeClr val="lt1"/>
              </a:buClr>
              <a:buSzPts val="2100"/>
              <a:buNone/>
              <a:defRPr sz="2100">
                <a:solidFill>
                  <a:schemeClr val="lt1"/>
                </a:solidFill>
              </a:defRPr>
            </a:lvl3pPr>
            <a:lvl4pPr lvl="3" rtl="0">
              <a:lnSpc>
                <a:spcPct val="100000"/>
              </a:lnSpc>
              <a:spcBef>
                <a:spcPts val="0"/>
              </a:spcBef>
              <a:spcAft>
                <a:spcPts val="0"/>
              </a:spcAft>
              <a:buClr>
                <a:schemeClr val="lt1"/>
              </a:buClr>
              <a:buSzPts val="2100"/>
              <a:buNone/>
              <a:defRPr sz="2100">
                <a:solidFill>
                  <a:schemeClr val="lt1"/>
                </a:solidFill>
              </a:defRPr>
            </a:lvl4pPr>
            <a:lvl5pPr lvl="4" rtl="0">
              <a:lnSpc>
                <a:spcPct val="100000"/>
              </a:lnSpc>
              <a:spcBef>
                <a:spcPts val="0"/>
              </a:spcBef>
              <a:spcAft>
                <a:spcPts val="0"/>
              </a:spcAft>
              <a:buClr>
                <a:schemeClr val="lt1"/>
              </a:buClr>
              <a:buSzPts val="2100"/>
              <a:buNone/>
              <a:defRPr sz="2100">
                <a:solidFill>
                  <a:schemeClr val="lt1"/>
                </a:solidFill>
              </a:defRPr>
            </a:lvl5pPr>
            <a:lvl6pPr lvl="5" rtl="0">
              <a:lnSpc>
                <a:spcPct val="100000"/>
              </a:lnSpc>
              <a:spcBef>
                <a:spcPts val="0"/>
              </a:spcBef>
              <a:spcAft>
                <a:spcPts val="0"/>
              </a:spcAft>
              <a:buClr>
                <a:schemeClr val="lt1"/>
              </a:buClr>
              <a:buSzPts val="2100"/>
              <a:buNone/>
              <a:defRPr sz="2100">
                <a:solidFill>
                  <a:schemeClr val="lt1"/>
                </a:solidFill>
              </a:defRPr>
            </a:lvl6pPr>
            <a:lvl7pPr lvl="6" rtl="0">
              <a:lnSpc>
                <a:spcPct val="100000"/>
              </a:lnSpc>
              <a:spcBef>
                <a:spcPts val="0"/>
              </a:spcBef>
              <a:spcAft>
                <a:spcPts val="0"/>
              </a:spcAft>
              <a:buClr>
                <a:schemeClr val="lt1"/>
              </a:buClr>
              <a:buSzPts val="2100"/>
              <a:buNone/>
              <a:defRPr sz="2100">
                <a:solidFill>
                  <a:schemeClr val="lt1"/>
                </a:solidFill>
              </a:defRPr>
            </a:lvl7pPr>
            <a:lvl8pPr lvl="7" rtl="0">
              <a:lnSpc>
                <a:spcPct val="100000"/>
              </a:lnSpc>
              <a:spcBef>
                <a:spcPts val="0"/>
              </a:spcBef>
              <a:spcAft>
                <a:spcPts val="0"/>
              </a:spcAft>
              <a:buClr>
                <a:schemeClr val="lt1"/>
              </a:buClr>
              <a:buSzPts val="2100"/>
              <a:buNone/>
              <a:defRPr sz="2100">
                <a:solidFill>
                  <a:schemeClr val="lt1"/>
                </a:solidFill>
              </a:defRPr>
            </a:lvl8pPr>
            <a:lvl9pPr lvl="8" rtl="0">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2000"/>
              <a:buNone/>
              <a:defRPr sz="120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Clr>
                <a:schemeClr val="lt1"/>
              </a:buClr>
              <a:buSzPts val="1800"/>
              <a:buChar char="●"/>
              <a:defRPr>
                <a:solidFill>
                  <a:schemeClr val="lt1"/>
                </a:solidFill>
              </a:defRPr>
            </a:lvl1pPr>
            <a:lvl2pPr indent="-317500" lvl="1" marL="914400" rtl="0" algn="ctr">
              <a:spcBef>
                <a:spcPts val="1600"/>
              </a:spcBef>
              <a:spcAft>
                <a:spcPts val="0"/>
              </a:spcAft>
              <a:buClr>
                <a:schemeClr val="lt1"/>
              </a:buClr>
              <a:buSzPts val="1400"/>
              <a:buChar char="○"/>
              <a:defRPr>
                <a:solidFill>
                  <a:schemeClr val="lt1"/>
                </a:solidFill>
              </a:defRPr>
            </a:lvl2pPr>
            <a:lvl3pPr indent="-317500" lvl="2" marL="1371600" rtl="0" algn="ctr">
              <a:spcBef>
                <a:spcPts val="1600"/>
              </a:spcBef>
              <a:spcAft>
                <a:spcPts val="0"/>
              </a:spcAft>
              <a:buClr>
                <a:schemeClr val="lt1"/>
              </a:buClr>
              <a:buSzPts val="1400"/>
              <a:buChar char="■"/>
              <a:defRPr>
                <a:solidFill>
                  <a:schemeClr val="lt1"/>
                </a:solidFill>
              </a:defRPr>
            </a:lvl3pPr>
            <a:lvl4pPr indent="-317500" lvl="3" marL="1828800" rtl="0" algn="ctr">
              <a:spcBef>
                <a:spcPts val="1600"/>
              </a:spcBef>
              <a:spcAft>
                <a:spcPts val="0"/>
              </a:spcAft>
              <a:buClr>
                <a:schemeClr val="lt1"/>
              </a:buClr>
              <a:buSzPts val="1400"/>
              <a:buChar char="●"/>
              <a:defRPr>
                <a:solidFill>
                  <a:schemeClr val="lt1"/>
                </a:solidFill>
              </a:defRPr>
            </a:lvl4pPr>
            <a:lvl5pPr indent="-317500" lvl="4" marL="2286000" rtl="0" algn="ctr">
              <a:spcBef>
                <a:spcPts val="1600"/>
              </a:spcBef>
              <a:spcAft>
                <a:spcPts val="0"/>
              </a:spcAft>
              <a:buClr>
                <a:schemeClr val="lt1"/>
              </a:buClr>
              <a:buSzPts val="1400"/>
              <a:buChar char="○"/>
              <a:defRPr>
                <a:solidFill>
                  <a:schemeClr val="lt1"/>
                </a:solidFill>
              </a:defRPr>
            </a:lvl5pPr>
            <a:lvl6pPr indent="-317500" lvl="5" marL="2743200" rtl="0" algn="ctr">
              <a:spcBef>
                <a:spcPts val="1600"/>
              </a:spcBef>
              <a:spcAft>
                <a:spcPts val="0"/>
              </a:spcAft>
              <a:buClr>
                <a:schemeClr val="lt1"/>
              </a:buClr>
              <a:buSzPts val="1400"/>
              <a:buChar char="■"/>
              <a:defRPr>
                <a:solidFill>
                  <a:schemeClr val="lt1"/>
                </a:solidFill>
              </a:defRPr>
            </a:lvl6pPr>
            <a:lvl7pPr indent="-317500" lvl="6" marL="3200400" rtl="0" algn="ctr">
              <a:spcBef>
                <a:spcPts val="1600"/>
              </a:spcBef>
              <a:spcAft>
                <a:spcPts val="0"/>
              </a:spcAft>
              <a:buClr>
                <a:schemeClr val="lt1"/>
              </a:buClr>
              <a:buSzPts val="1400"/>
              <a:buChar char="●"/>
              <a:defRPr>
                <a:solidFill>
                  <a:schemeClr val="lt1"/>
                </a:solidFill>
              </a:defRPr>
            </a:lvl7pPr>
            <a:lvl8pPr indent="-317500" lvl="7" marL="3657600" rtl="0" algn="ctr">
              <a:spcBef>
                <a:spcPts val="1600"/>
              </a:spcBef>
              <a:spcAft>
                <a:spcPts val="0"/>
              </a:spcAft>
              <a:buClr>
                <a:schemeClr val="lt1"/>
              </a:buClr>
              <a:buSzPts val="1400"/>
              <a:buChar char="○"/>
              <a:defRPr>
                <a:solidFill>
                  <a:schemeClr val="lt1"/>
                </a:solidFill>
              </a:defRPr>
            </a:lvl8pPr>
            <a:lvl9pPr indent="-317500" lvl="8" marL="4114800" rtl="0" algn="ctr">
              <a:spcBef>
                <a:spcPts val="1600"/>
              </a:spcBef>
              <a:spcAft>
                <a:spcPts val="160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rtl="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1"/>
                </a:solidFill>
                <a:latin typeface="Roboto"/>
                <a:ea typeface="Roboto"/>
                <a:cs typeface="Roboto"/>
                <a:sym typeface="Roboto"/>
              </a:defRPr>
            </a:lvl1pPr>
            <a:lvl2pPr lvl="1" rtl="0" algn="r">
              <a:buNone/>
              <a:defRPr sz="1000">
                <a:solidFill>
                  <a:schemeClr val="lt1"/>
                </a:solidFill>
                <a:latin typeface="Roboto"/>
                <a:ea typeface="Roboto"/>
                <a:cs typeface="Roboto"/>
                <a:sym typeface="Roboto"/>
              </a:defRPr>
            </a:lvl2pPr>
            <a:lvl3pPr lvl="2" rtl="0" algn="r">
              <a:buNone/>
              <a:defRPr sz="1000">
                <a:solidFill>
                  <a:schemeClr val="lt1"/>
                </a:solidFill>
                <a:latin typeface="Roboto"/>
                <a:ea typeface="Roboto"/>
                <a:cs typeface="Roboto"/>
                <a:sym typeface="Roboto"/>
              </a:defRPr>
            </a:lvl3pPr>
            <a:lvl4pPr lvl="3" rtl="0" algn="r">
              <a:buNone/>
              <a:defRPr sz="1000">
                <a:solidFill>
                  <a:schemeClr val="lt1"/>
                </a:solidFill>
                <a:latin typeface="Roboto"/>
                <a:ea typeface="Roboto"/>
                <a:cs typeface="Roboto"/>
                <a:sym typeface="Roboto"/>
              </a:defRPr>
            </a:lvl4pPr>
            <a:lvl5pPr lvl="4" rtl="0" algn="r">
              <a:buNone/>
              <a:defRPr sz="1000">
                <a:solidFill>
                  <a:schemeClr val="lt1"/>
                </a:solidFill>
                <a:latin typeface="Roboto"/>
                <a:ea typeface="Roboto"/>
                <a:cs typeface="Roboto"/>
                <a:sym typeface="Roboto"/>
              </a:defRPr>
            </a:lvl5pPr>
            <a:lvl6pPr lvl="5" rtl="0" algn="r">
              <a:buNone/>
              <a:defRPr sz="1000">
                <a:solidFill>
                  <a:schemeClr val="lt1"/>
                </a:solidFill>
                <a:latin typeface="Roboto"/>
                <a:ea typeface="Roboto"/>
                <a:cs typeface="Roboto"/>
                <a:sym typeface="Roboto"/>
              </a:defRPr>
            </a:lvl6pPr>
            <a:lvl7pPr lvl="6" rtl="0" algn="r">
              <a:buNone/>
              <a:defRPr sz="1000">
                <a:solidFill>
                  <a:schemeClr val="lt1"/>
                </a:solidFill>
                <a:latin typeface="Roboto"/>
                <a:ea typeface="Roboto"/>
                <a:cs typeface="Roboto"/>
                <a:sym typeface="Roboto"/>
              </a:defRPr>
            </a:lvl7pPr>
            <a:lvl8pPr lvl="7" rtl="0" algn="r">
              <a:buNone/>
              <a:defRPr sz="1000">
                <a:solidFill>
                  <a:schemeClr val="lt1"/>
                </a:solidFill>
                <a:latin typeface="Roboto"/>
                <a:ea typeface="Roboto"/>
                <a:cs typeface="Roboto"/>
                <a:sym typeface="Roboto"/>
              </a:defRPr>
            </a:lvl8pPr>
            <a:lvl9pPr lvl="8" rtl="0"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1" Type="http://schemas.openxmlformats.org/officeDocument/2006/relationships/hyperlink" Target="https://www.collegexpress.com/" TargetMode="External"/><Relationship Id="rId10" Type="http://schemas.openxmlformats.org/officeDocument/2006/relationships/hyperlink" Target="https://www.collegegreenlight.com/" TargetMode="External"/><Relationship Id="rId13" Type="http://schemas.openxmlformats.org/officeDocument/2006/relationships/hyperlink" Target="http://www.peerlift.org/" TargetMode="External"/><Relationship Id="rId12" Type="http://schemas.openxmlformats.org/officeDocument/2006/relationships/hyperlink" Target="https://www.naviance.com/" TargetMode="External"/><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hsf.net/" TargetMode="External"/><Relationship Id="rId4" Type="http://schemas.openxmlformats.org/officeDocument/2006/relationships/hyperlink" Target="https://www.scholarships.com/" TargetMode="External"/><Relationship Id="rId9" Type="http://schemas.openxmlformats.org/officeDocument/2006/relationships/hyperlink" Target="https://www.univision.com/" TargetMode="External"/><Relationship Id="rId15" Type="http://schemas.openxmlformats.org/officeDocument/2006/relationships/hyperlink" Target="http://dreamersroadmap.org/" TargetMode="External"/><Relationship Id="rId14" Type="http://schemas.openxmlformats.org/officeDocument/2006/relationships/hyperlink" Target="https://immigrantsrising.org/" TargetMode="External"/><Relationship Id="rId17" Type="http://schemas.openxmlformats.org/officeDocument/2006/relationships/image" Target="../media/image5.jpg"/><Relationship Id="rId16" Type="http://schemas.openxmlformats.org/officeDocument/2006/relationships/hyperlink" Target="https://www.questbridge.org/" TargetMode="External"/><Relationship Id="rId5" Type="http://schemas.openxmlformats.org/officeDocument/2006/relationships/hyperlink" Target="https://www.cappex.com/" TargetMode="External"/><Relationship Id="rId6" Type="http://schemas.openxmlformats.org/officeDocument/2006/relationships/hyperlink" Target="https://www.fastweb.com/" TargetMode="External"/><Relationship Id="rId7" Type="http://schemas.openxmlformats.org/officeDocument/2006/relationships/hyperlink" Target="https://www.collegeboard.com/" TargetMode="External"/><Relationship Id="rId8" Type="http://schemas.openxmlformats.org/officeDocument/2006/relationships/hyperlink" Target="https://www.latinocollegedollars.or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docs.google.com/spreadsheets/d/1b_VXLSzdVby0uc-3IZmvbWkzg4r-qr3HU0FB4JNouyc/htmlview#" TargetMode="External"/><Relationship Id="rId4" Type="http://schemas.openxmlformats.org/officeDocument/2006/relationships/hyperlink" Target="https://sites.google.com/bcsemail.org/college-application-planning-2/scholarships" TargetMode="External"/><Relationship Id="rId5" Type="http://schemas.openxmlformats.org/officeDocument/2006/relationships/hyperlink" Target="https://docs.google.com/spreadsheets/d/14n_4r4et47QEDm6tL4vjVT13dp6s7-5UkNie5PBTG2c/edit#gid=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hyperlink" Target="https://www.maldef.org/resources/scholarship-resources/" TargetMode="External"/><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hyperlink" Target="https://www.acs.org/content/acs/en/funding-and-awards/scholarships/acsscholars.html" TargetMode="External"/><Relationship Id="rId8" Type="http://schemas.openxmlformats.org/officeDocument/2006/relationships/hyperlink" Target="https://swe.org/scholarship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5.jpg"/><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www.maldef.org/" TargetMode="External"/><Relationship Id="rId4" Type="http://schemas.openxmlformats.org/officeDocument/2006/relationships/hyperlink" Target="https://www.bestcolleges.com/" TargetMode="External"/><Relationship Id="rId9" Type="http://schemas.openxmlformats.org/officeDocument/2006/relationships/hyperlink" Target="https://www.scholarships.com/financial-aid/college-scholarships/scholarships-by-type/minority-scholarships/" TargetMode="External"/><Relationship Id="rId5" Type="http://schemas.openxmlformats.org/officeDocument/2006/relationships/hyperlink" Target="https://www.univision.com/" TargetMode="External"/><Relationship Id="rId6" Type="http://schemas.openxmlformats.org/officeDocument/2006/relationships/hyperlink" Target="https://www.thedream.us/" TargetMode="External"/><Relationship Id="rId7" Type="http://schemas.openxmlformats.org/officeDocument/2006/relationships/hyperlink" Target="https://unitedwedream.org/" TargetMode="External"/><Relationship Id="rId8" Type="http://schemas.openxmlformats.org/officeDocument/2006/relationships/hyperlink" Target="https://www.hsf.ne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mailto:scholarship@shpehouston.org" TargetMode="External"/><Relationship Id="rId4" Type="http://schemas.openxmlformats.org/officeDocument/2006/relationships/image" Target="../media/image1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D6CC9"/>
            </a:gs>
            <a:gs pos="100000">
              <a:srgbClr val="2F3875"/>
            </a:gs>
          </a:gsLst>
          <a:lin ang="5400012" scaled="0"/>
        </a:gradFill>
      </p:bgPr>
    </p:bg>
    <p:spTree>
      <p:nvGrpSpPr>
        <p:cNvPr id="84" name="Shape 84"/>
        <p:cNvGrpSpPr/>
        <p:nvPr/>
      </p:nvGrpSpPr>
      <p:grpSpPr>
        <a:xfrm>
          <a:off x="0" y="0"/>
          <a:ext cx="0" cy="0"/>
          <a:chOff x="0" y="0"/>
          <a:chExt cx="0" cy="0"/>
        </a:xfrm>
      </p:grpSpPr>
      <p:sp>
        <p:nvSpPr>
          <p:cNvPr id="85" name="Google Shape;85;p13"/>
          <p:cNvSpPr txBox="1"/>
          <p:nvPr>
            <p:ph type="ctrTitle"/>
          </p:nvPr>
        </p:nvSpPr>
        <p:spPr>
          <a:xfrm>
            <a:off x="179950" y="1636185"/>
            <a:ext cx="8222100" cy="83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ScholarSHPE 101 Workshop</a:t>
            </a:r>
            <a:endParaRPr/>
          </a:p>
        </p:txBody>
      </p:sp>
      <p:sp>
        <p:nvSpPr>
          <p:cNvPr id="86" name="Google Shape;86;p13"/>
          <p:cNvSpPr txBox="1"/>
          <p:nvPr>
            <p:ph idx="1" type="subTitle"/>
          </p:nvPr>
        </p:nvSpPr>
        <p:spPr>
          <a:xfrm>
            <a:off x="269788" y="2579113"/>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October 27, 2022</a:t>
            </a:r>
            <a:endParaRPr/>
          </a:p>
          <a:p>
            <a:pPr indent="0" lvl="0" marL="0" rtl="0" algn="l">
              <a:spcBef>
                <a:spcPts val="0"/>
              </a:spcBef>
              <a:spcAft>
                <a:spcPts val="0"/>
              </a:spcAft>
              <a:buNone/>
            </a:pPr>
            <a:r>
              <a:rPr lang="en"/>
              <a:t>7-8pm CST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Questions? Ask Daniela Gonzalez</a:t>
            </a:r>
            <a:endParaRPr b="1"/>
          </a:p>
          <a:p>
            <a:pPr indent="0" lvl="0" marL="0" rtl="0" algn="l">
              <a:spcBef>
                <a:spcPts val="0"/>
              </a:spcBef>
              <a:spcAft>
                <a:spcPts val="0"/>
              </a:spcAft>
              <a:buNone/>
            </a:pPr>
            <a:r>
              <a:rPr lang="en"/>
              <a:t>SHPE Houston Scholarship Coordinator</a:t>
            </a:r>
            <a:endParaRPr/>
          </a:p>
          <a:p>
            <a:pPr indent="0" lvl="0" marL="0" rtl="0" algn="l">
              <a:spcBef>
                <a:spcPts val="0"/>
              </a:spcBef>
              <a:spcAft>
                <a:spcPts val="0"/>
              </a:spcAft>
              <a:buNone/>
            </a:pPr>
            <a:r>
              <a:rPr lang="en"/>
              <a:t>scholarship@shpehouston.org</a:t>
            </a:r>
            <a:endParaRPr/>
          </a:p>
        </p:txBody>
      </p:sp>
      <p:pic>
        <p:nvPicPr>
          <p:cNvPr id="87" name="Google Shape;87;p13"/>
          <p:cNvPicPr preferRelativeResize="0"/>
          <p:nvPr/>
        </p:nvPicPr>
        <p:blipFill rotWithShape="1">
          <a:blip r:embed="rId3">
            <a:alphaModFix/>
          </a:blip>
          <a:srcRect b="1565" l="0" r="0" t="0"/>
          <a:stretch/>
        </p:blipFill>
        <p:spPr>
          <a:xfrm>
            <a:off x="179950" y="435625"/>
            <a:ext cx="5028026" cy="959625"/>
          </a:xfrm>
          <a:prstGeom prst="rect">
            <a:avLst/>
          </a:prstGeom>
          <a:noFill/>
          <a:ln>
            <a:noFill/>
          </a:ln>
        </p:spPr>
      </p:pic>
      <p:pic>
        <p:nvPicPr>
          <p:cNvPr id="88" name="Google Shape;88;p13"/>
          <p:cNvPicPr preferRelativeResize="0"/>
          <p:nvPr/>
        </p:nvPicPr>
        <p:blipFill>
          <a:blip r:embed="rId4">
            <a:alphaModFix/>
          </a:blip>
          <a:stretch>
            <a:fillRect/>
          </a:stretch>
        </p:blipFill>
        <p:spPr>
          <a:xfrm>
            <a:off x="6921426" y="204651"/>
            <a:ext cx="2047575" cy="1549350"/>
          </a:xfrm>
          <a:prstGeom prst="rect">
            <a:avLst/>
          </a:prstGeom>
          <a:noFill/>
          <a:ln>
            <a:noFill/>
          </a:ln>
        </p:spPr>
      </p:pic>
      <p:sp>
        <p:nvSpPr>
          <p:cNvPr id="89" name="Google Shape;89;p13"/>
          <p:cNvSpPr txBox="1"/>
          <p:nvPr>
            <p:ph type="ctrTitle"/>
          </p:nvPr>
        </p:nvSpPr>
        <p:spPr>
          <a:xfrm>
            <a:off x="5450600" y="2819325"/>
            <a:ext cx="3518400" cy="83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Learn about how to apply to </a:t>
            </a:r>
            <a:r>
              <a:rPr lang="en" sz="1500"/>
              <a:t>scholarships</a:t>
            </a:r>
            <a:r>
              <a:rPr lang="en" sz="1500"/>
              <a:t> and how to put together a winning essay!</a:t>
            </a:r>
            <a:endParaRPr sz="15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93" name="Shape 93"/>
        <p:cNvGrpSpPr/>
        <p:nvPr/>
      </p:nvGrpSpPr>
      <p:grpSpPr>
        <a:xfrm>
          <a:off x="0" y="0"/>
          <a:ext cx="0" cy="0"/>
          <a:chOff x="0" y="0"/>
          <a:chExt cx="0" cy="0"/>
        </a:xfrm>
      </p:grpSpPr>
      <p:sp>
        <p:nvSpPr>
          <p:cNvPr id="94" name="Google Shape;94;p14"/>
          <p:cNvSpPr txBox="1"/>
          <p:nvPr>
            <p:ph type="ctrTitle"/>
          </p:nvPr>
        </p:nvSpPr>
        <p:spPr>
          <a:xfrm>
            <a:off x="179950" y="1636185"/>
            <a:ext cx="8222100" cy="83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2"/>
                </a:solidFill>
              </a:rPr>
              <a:t>ScholarSHPE Workshop</a:t>
            </a:r>
            <a:endParaRPr>
              <a:solidFill>
                <a:schemeClr val="dk2"/>
              </a:solidFill>
            </a:endParaRPr>
          </a:p>
        </p:txBody>
      </p:sp>
      <p:sp>
        <p:nvSpPr>
          <p:cNvPr id="95" name="Google Shape;95;p14"/>
          <p:cNvSpPr txBox="1"/>
          <p:nvPr>
            <p:ph idx="1" type="subTitle"/>
          </p:nvPr>
        </p:nvSpPr>
        <p:spPr>
          <a:xfrm>
            <a:off x="269788" y="2579113"/>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October 27, 2022</a:t>
            </a:r>
            <a:endParaRPr>
              <a:solidFill>
                <a:schemeClr val="dk2"/>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solidFill>
                  <a:srgbClr val="000000"/>
                </a:solidFill>
              </a:rPr>
              <a:t>Daniela Gonzalez</a:t>
            </a:r>
            <a:endParaRPr b="1">
              <a:solidFill>
                <a:srgbClr val="000000"/>
              </a:solidFill>
            </a:endParaRPr>
          </a:p>
          <a:p>
            <a:pPr indent="0" lvl="0" marL="0" rtl="0" algn="l">
              <a:spcBef>
                <a:spcPts val="0"/>
              </a:spcBef>
              <a:spcAft>
                <a:spcPts val="0"/>
              </a:spcAft>
              <a:buNone/>
            </a:pPr>
            <a:r>
              <a:rPr lang="en">
                <a:solidFill>
                  <a:srgbClr val="000000"/>
                </a:solidFill>
              </a:rPr>
              <a:t>SHPE Houston Scholarship Coordinator</a:t>
            </a:r>
            <a:endParaRPr>
              <a:solidFill>
                <a:srgbClr val="000000"/>
              </a:solidFill>
            </a:endParaRPr>
          </a:p>
        </p:txBody>
      </p:sp>
      <p:pic>
        <p:nvPicPr>
          <p:cNvPr id="96" name="Google Shape;96;p14"/>
          <p:cNvPicPr preferRelativeResize="0"/>
          <p:nvPr/>
        </p:nvPicPr>
        <p:blipFill rotWithShape="1">
          <a:blip r:embed="rId3">
            <a:alphaModFix/>
          </a:blip>
          <a:srcRect b="1565" l="0" r="0" t="0"/>
          <a:stretch/>
        </p:blipFill>
        <p:spPr>
          <a:xfrm>
            <a:off x="179950" y="435625"/>
            <a:ext cx="5028026" cy="9596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Scholarships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Are the Types of Financial Aid?</a:t>
            </a:r>
            <a:endParaRPr b="1"/>
          </a:p>
        </p:txBody>
      </p:sp>
      <p:graphicFrame>
        <p:nvGraphicFramePr>
          <p:cNvPr id="107" name="Google Shape;107;p16"/>
          <p:cNvGraphicFramePr/>
          <p:nvPr/>
        </p:nvGraphicFramePr>
        <p:xfrm>
          <a:off x="0" y="1224150"/>
          <a:ext cx="3000000" cy="3000000"/>
        </p:xfrm>
        <a:graphic>
          <a:graphicData uri="http://schemas.openxmlformats.org/drawingml/2006/table">
            <a:tbl>
              <a:tblPr>
                <a:noFill/>
                <a:tableStyleId>{7E0C47E5-918D-446E-BE18-CA4D430875FD}</a:tableStyleId>
              </a:tblPr>
              <a:tblGrid>
                <a:gridCol w="2192950"/>
                <a:gridCol w="6951050"/>
              </a:tblGrid>
              <a:tr h="381000">
                <a:tc>
                  <a:txBody>
                    <a:bodyPr/>
                    <a:lstStyle/>
                    <a:p>
                      <a:pPr indent="0" lvl="0" marL="0" rtl="0" algn="ctr">
                        <a:spcBef>
                          <a:spcPts val="0"/>
                        </a:spcBef>
                        <a:spcAft>
                          <a:spcPts val="0"/>
                        </a:spcAft>
                        <a:buNone/>
                      </a:pPr>
                      <a:r>
                        <a:rPr b="1" lang="en" sz="1500"/>
                        <a:t>Scholarships</a:t>
                      </a:r>
                      <a:endParaRPr b="1" sz="1500"/>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lt1"/>
                    </a:solidFill>
                  </a:tcPr>
                </a:tc>
                <a:tc>
                  <a:txBody>
                    <a:bodyPr/>
                    <a:lstStyle/>
                    <a:p>
                      <a:pPr indent="-317500" lvl="0" marL="457200" rtl="0" algn="l">
                        <a:spcBef>
                          <a:spcPts val="0"/>
                        </a:spcBef>
                        <a:spcAft>
                          <a:spcPts val="0"/>
                        </a:spcAft>
                        <a:buSzPts val="1400"/>
                        <a:buChar char="●"/>
                      </a:pPr>
                      <a:r>
                        <a:rPr b="1" lang="en"/>
                        <a:t>Does not have to be repaid</a:t>
                      </a:r>
                      <a:endParaRPr b="1"/>
                    </a:p>
                    <a:p>
                      <a:pPr indent="-317500" lvl="0" marL="457200" rtl="0" algn="l">
                        <a:spcBef>
                          <a:spcPts val="0"/>
                        </a:spcBef>
                        <a:spcAft>
                          <a:spcPts val="0"/>
                        </a:spcAft>
                        <a:buSzPts val="1400"/>
                        <a:buChar char="●"/>
                      </a:pPr>
                      <a:r>
                        <a:rPr lang="en"/>
                        <a:t>Can be offered from </a:t>
                      </a:r>
                      <a:r>
                        <a:rPr lang="en"/>
                        <a:t>institutions</a:t>
                      </a:r>
                      <a:r>
                        <a:rPr lang="en"/>
                        <a:t> or outside organizations</a:t>
                      </a:r>
                      <a:endParaRPr/>
                    </a:p>
                    <a:p>
                      <a:pPr indent="-317500" lvl="0" marL="457200" rtl="0" algn="l">
                        <a:spcBef>
                          <a:spcPts val="0"/>
                        </a:spcBef>
                        <a:spcAft>
                          <a:spcPts val="0"/>
                        </a:spcAft>
                        <a:buSzPts val="1400"/>
                        <a:buChar char="●"/>
                      </a:pPr>
                      <a:r>
                        <a:rPr lang="en"/>
                        <a:t>You should never have to pay to do a scholarship search - beware of scams</a:t>
                      </a:r>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lt1"/>
                    </a:solidFill>
                  </a:tcPr>
                </a:tc>
              </a:tr>
              <a:tr h="381000">
                <a:tc>
                  <a:txBody>
                    <a:bodyPr/>
                    <a:lstStyle/>
                    <a:p>
                      <a:pPr indent="0" lvl="0" marL="0" rtl="0" algn="ctr">
                        <a:spcBef>
                          <a:spcPts val="0"/>
                        </a:spcBef>
                        <a:spcAft>
                          <a:spcPts val="0"/>
                        </a:spcAft>
                        <a:buNone/>
                      </a:pPr>
                      <a:r>
                        <a:rPr b="1" lang="en" sz="1500"/>
                        <a:t>Grants</a:t>
                      </a:r>
                      <a:endParaRPr b="1" sz="1500"/>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lt1"/>
                    </a:solidFill>
                  </a:tcPr>
                </a:tc>
                <a:tc>
                  <a:txBody>
                    <a:bodyPr/>
                    <a:lstStyle/>
                    <a:p>
                      <a:pPr indent="-317500" lvl="0" marL="457200" rtl="0" algn="l">
                        <a:spcBef>
                          <a:spcPts val="0"/>
                        </a:spcBef>
                        <a:spcAft>
                          <a:spcPts val="0"/>
                        </a:spcAft>
                        <a:buSzPts val="1400"/>
                        <a:buChar char="●"/>
                      </a:pPr>
                      <a:r>
                        <a:rPr b="1" lang="en"/>
                        <a:t>Does not have to be repaid</a:t>
                      </a:r>
                      <a:endParaRPr b="1"/>
                    </a:p>
                    <a:p>
                      <a:pPr indent="-317500" lvl="0" marL="457200" rtl="0" algn="l">
                        <a:spcBef>
                          <a:spcPts val="0"/>
                        </a:spcBef>
                        <a:spcAft>
                          <a:spcPts val="0"/>
                        </a:spcAft>
                        <a:buSzPts val="1400"/>
                        <a:buChar char="●"/>
                      </a:pPr>
                      <a:r>
                        <a:rPr lang="en"/>
                        <a:t>Awarded based on financial need and/or academic </a:t>
                      </a:r>
                      <a:r>
                        <a:rPr lang="en"/>
                        <a:t>achievement</a:t>
                      </a:r>
                      <a:endParaRPr/>
                    </a:p>
                    <a:p>
                      <a:pPr indent="-317500" lvl="0" marL="457200" rtl="0" algn="l">
                        <a:spcBef>
                          <a:spcPts val="0"/>
                        </a:spcBef>
                        <a:spcAft>
                          <a:spcPts val="0"/>
                        </a:spcAft>
                        <a:buSzPts val="1400"/>
                        <a:buChar char="●"/>
                      </a:pPr>
                      <a:r>
                        <a:rPr lang="en"/>
                        <a:t>Some are federally funded and others are state programs</a:t>
                      </a:r>
                      <a:endParaRPr/>
                    </a:p>
                    <a:p>
                      <a:pPr indent="-317500" lvl="0" marL="457200" rtl="0" algn="l">
                        <a:spcBef>
                          <a:spcPts val="0"/>
                        </a:spcBef>
                        <a:spcAft>
                          <a:spcPts val="0"/>
                        </a:spcAft>
                        <a:buSzPts val="1400"/>
                        <a:buChar char="●"/>
                      </a:pPr>
                      <a:r>
                        <a:rPr lang="en"/>
                        <a:t>Some </a:t>
                      </a:r>
                      <a:r>
                        <a:rPr lang="en"/>
                        <a:t>institutions</a:t>
                      </a:r>
                      <a:r>
                        <a:rPr lang="en"/>
                        <a:t> have private grant programs</a:t>
                      </a:r>
                      <a:endParaRPr/>
                    </a:p>
                    <a:p>
                      <a:pPr indent="0" lvl="0" marL="457200" rtl="0" algn="l">
                        <a:spcBef>
                          <a:spcPts val="0"/>
                        </a:spcBef>
                        <a:spcAft>
                          <a:spcPts val="0"/>
                        </a:spcAft>
                        <a:buNone/>
                      </a:pPr>
                      <a:r>
                        <a:t/>
                      </a:r>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lt1"/>
                    </a:solidFill>
                  </a:tcPr>
                </a:tc>
              </a:tr>
              <a:tr h="381000">
                <a:tc>
                  <a:txBody>
                    <a:bodyPr/>
                    <a:lstStyle/>
                    <a:p>
                      <a:pPr indent="0" lvl="0" marL="0" rtl="0" algn="ctr">
                        <a:spcBef>
                          <a:spcPts val="0"/>
                        </a:spcBef>
                        <a:spcAft>
                          <a:spcPts val="0"/>
                        </a:spcAft>
                        <a:buNone/>
                      </a:pPr>
                      <a:r>
                        <a:rPr b="1" lang="en" sz="1500"/>
                        <a:t>Federal Work-Study Program</a:t>
                      </a:r>
                      <a:endParaRPr b="1" sz="1500"/>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lt1"/>
                    </a:solidFill>
                  </a:tcPr>
                </a:tc>
                <a:tc>
                  <a:txBody>
                    <a:bodyPr/>
                    <a:lstStyle/>
                    <a:p>
                      <a:pPr indent="-317500" lvl="0" marL="457200" rtl="0" algn="l">
                        <a:spcBef>
                          <a:spcPts val="0"/>
                        </a:spcBef>
                        <a:spcAft>
                          <a:spcPts val="0"/>
                        </a:spcAft>
                        <a:buSzPts val="1400"/>
                        <a:buChar char="●"/>
                      </a:pPr>
                      <a:r>
                        <a:rPr lang="en"/>
                        <a:t>Based on financial need</a:t>
                      </a:r>
                      <a:endParaRPr/>
                    </a:p>
                    <a:p>
                      <a:pPr indent="-317500" lvl="0" marL="457200" rtl="0" algn="l">
                        <a:spcBef>
                          <a:spcPts val="0"/>
                        </a:spcBef>
                        <a:spcAft>
                          <a:spcPts val="0"/>
                        </a:spcAft>
                        <a:buSzPts val="1400"/>
                        <a:buChar char="●"/>
                      </a:pPr>
                      <a:r>
                        <a:rPr lang="en"/>
                        <a:t>Allows students to earn income working part-time</a:t>
                      </a:r>
                      <a:endParaRPr/>
                    </a:p>
                    <a:p>
                      <a:pPr indent="-317500" lvl="0" marL="457200" rtl="0" algn="l">
                        <a:spcBef>
                          <a:spcPts val="0"/>
                        </a:spcBef>
                        <a:spcAft>
                          <a:spcPts val="0"/>
                        </a:spcAft>
                        <a:buSzPts val="1400"/>
                        <a:buChar char="●"/>
                      </a:pPr>
                      <a:r>
                        <a:rPr lang="en"/>
                        <a:t>Can work either on or off campus</a:t>
                      </a:r>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lt1"/>
                    </a:solidFill>
                  </a:tcPr>
                </a:tc>
              </a:tr>
              <a:tr h="381000">
                <a:tc>
                  <a:txBody>
                    <a:bodyPr/>
                    <a:lstStyle/>
                    <a:p>
                      <a:pPr indent="0" lvl="0" marL="0" rtl="0" algn="ctr">
                        <a:spcBef>
                          <a:spcPts val="0"/>
                        </a:spcBef>
                        <a:spcAft>
                          <a:spcPts val="0"/>
                        </a:spcAft>
                        <a:buNone/>
                      </a:pPr>
                      <a:r>
                        <a:rPr b="1" lang="en" sz="1500"/>
                        <a:t>Loans</a:t>
                      </a:r>
                      <a:endParaRPr b="1" sz="1500"/>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lt1"/>
                    </a:solidFill>
                  </a:tcPr>
                </a:tc>
                <a:tc>
                  <a:txBody>
                    <a:bodyPr/>
                    <a:lstStyle/>
                    <a:p>
                      <a:pPr indent="-317500" lvl="0" marL="457200" rtl="0" algn="l">
                        <a:spcBef>
                          <a:spcPts val="0"/>
                        </a:spcBef>
                        <a:spcAft>
                          <a:spcPts val="0"/>
                        </a:spcAft>
                        <a:buClr>
                          <a:srgbClr val="FF0000"/>
                        </a:buClr>
                        <a:buSzPts val="1400"/>
                        <a:buChar char="●"/>
                      </a:pPr>
                      <a:r>
                        <a:rPr b="1" lang="en">
                          <a:solidFill>
                            <a:srgbClr val="FF0000"/>
                          </a:solidFill>
                        </a:rPr>
                        <a:t>Must be repaid</a:t>
                      </a:r>
                      <a:endParaRPr b="1">
                        <a:solidFill>
                          <a:srgbClr val="FF0000"/>
                        </a:solidFill>
                      </a:endParaRPr>
                    </a:p>
                    <a:p>
                      <a:pPr indent="-317500" lvl="0" marL="457200" rtl="0" algn="l">
                        <a:spcBef>
                          <a:spcPts val="0"/>
                        </a:spcBef>
                        <a:spcAft>
                          <a:spcPts val="0"/>
                        </a:spcAft>
                        <a:buSzPts val="1400"/>
                        <a:buChar char="●"/>
                      </a:pPr>
                      <a:r>
                        <a:rPr lang="en"/>
                        <a:t>Federally funded</a:t>
                      </a:r>
                      <a:endParaRPr/>
                    </a:p>
                    <a:p>
                      <a:pPr indent="-317500" lvl="0" marL="457200" rtl="0" algn="l">
                        <a:spcBef>
                          <a:spcPts val="0"/>
                        </a:spcBef>
                        <a:spcAft>
                          <a:spcPts val="0"/>
                        </a:spcAft>
                        <a:buSzPts val="1400"/>
                        <a:buChar char="●"/>
                      </a:pPr>
                      <a:r>
                        <a:rPr lang="en"/>
                        <a:t>Privately funded from lenders such as banks and credit unions</a:t>
                      </a:r>
                      <a:endParaRPr/>
                    </a:p>
                    <a:p>
                      <a:pPr indent="-317500" lvl="0" marL="457200" rtl="0" algn="l">
                        <a:spcBef>
                          <a:spcPts val="0"/>
                        </a:spcBef>
                        <a:spcAft>
                          <a:spcPts val="0"/>
                        </a:spcAft>
                        <a:buSzPts val="1400"/>
                        <a:buChar char="●"/>
                      </a:pPr>
                      <a:r>
                        <a:rPr lang="en"/>
                        <a:t>Credit based</a:t>
                      </a:r>
                      <a:endParaRPr b="1">
                        <a:solidFill>
                          <a:srgbClr val="FF0000"/>
                        </a:solidFill>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lt1"/>
                    </a:solidFill>
                  </a:tcPr>
                </a:tc>
              </a:tr>
            </a:tbl>
          </a:graphicData>
        </a:graphic>
      </p:graphicFrame>
      <p:pic>
        <p:nvPicPr>
          <p:cNvPr id="108" name="Google Shape;108;p16"/>
          <p:cNvPicPr preferRelativeResize="0"/>
          <p:nvPr/>
        </p:nvPicPr>
        <p:blipFill>
          <a:blip r:embed="rId3">
            <a:alphaModFix/>
          </a:blip>
          <a:stretch>
            <a:fillRect/>
          </a:stretch>
        </p:blipFill>
        <p:spPr>
          <a:xfrm>
            <a:off x="7269275" y="29050"/>
            <a:ext cx="1715425" cy="1120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are Scholarships and what are the Types?</a:t>
            </a:r>
            <a:endParaRPr b="1"/>
          </a:p>
        </p:txBody>
      </p:sp>
      <p:sp>
        <p:nvSpPr>
          <p:cNvPr id="114" name="Google Shape;114;p17"/>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Scholarships are:</a:t>
            </a:r>
            <a:endParaRPr b="1"/>
          </a:p>
          <a:p>
            <a:pPr indent="0" lvl="0" marL="0" rtl="0" algn="l">
              <a:lnSpc>
                <a:spcPct val="100000"/>
              </a:lnSpc>
              <a:spcBef>
                <a:spcPts val="0"/>
              </a:spcBef>
              <a:spcAft>
                <a:spcPts val="0"/>
              </a:spcAft>
              <a:buNone/>
            </a:pPr>
            <a:r>
              <a:rPr lang="en"/>
              <a:t>• One-time vs Renewable</a:t>
            </a:r>
            <a:endParaRPr/>
          </a:p>
          <a:p>
            <a:pPr indent="0" lvl="0" marL="0" rtl="0" algn="l">
              <a:lnSpc>
                <a:spcPct val="100000"/>
              </a:lnSpc>
              <a:spcBef>
                <a:spcPts val="0"/>
              </a:spcBef>
              <a:spcAft>
                <a:spcPts val="0"/>
              </a:spcAft>
              <a:buNone/>
            </a:pPr>
            <a:r>
              <a:rPr lang="en"/>
              <a:t>• Outside vs. school-based</a:t>
            </a:r>
            <a:endParaRPr/>
          </a:p>
          <a:p>
            <a:pPr indent="0" lvl="0" marL="0" rtl="0" algn="l">
              <a:lnSpc>
                <a:spcPct val="100000"/>
              </a:lnSpc>
              <a:spcBef>
                <a:spcPts val="0"/>
              </a:spcBef>
              <a:spcAft>
                <a:spcPts val="0"/>
              </a:spcAft>
              <a:buNone/>
            </a:pPr>
            <a:r>
              <a:rPr lang="en"/>
              <a:t>• Merit vs need, </a:t>
            </a:r>
            <a:r>
              <a:rPr i="1" lang="en"/>
              <a:t>or both</a:t>
            </a:r>
            <a:endParaRPr i="1"/>
          </a:p>
          <a:p>
            <a:pPr indent="0" lvl="0" marL="0" rtl="0" algn="l">
              <a:lnSpc>
                <a:spcPct val="100000"/>
              </a:lnSpc>
              <a:spcBef>
                <a:spcPts val="0"/>
              </a:spcBef>
              <a:spcAft>
                <a:spcPts val="0"/>
              </a:spcAft>
              <a:buNone/>
            </a:pPr>
            <a:r>
              <a:rPr lang="en"/>
              <a:t>• Payable to you or to your institution, or </a:t>
            </a:r>
            <a:r>
              <a:rPr i="1" lang="en"/>
              <a:t>both</a:t>
            </a:r>
            <a:endParaRPr i="1"/>
          </a:p>
          <a:p>
            <a:pPr indent="0" lvl="0" marL="0" rtl="0" algn="l">
              <a:lnSpc>
                <a:spcPct val="100000"/>
              </a:lnSpc>
              <a:spcBef>
                <a:spcPts val="0"/>
              </a:spcBef>
              <a:spcAft>
                <a:spcPts val="0"/>
              </a:spcAft>
              <a:buNone/>
            </a:pPr>
            <a:r>
              <a:rPr lang="en"/>
              <a:t>• Do n</a:t>
            </a:r>
            <a:r>
              <a:rPr lang="en"/>
              <a:t>ot have to be paid back</a:t>
            </a:r>
            <a:endParaRPr/>
          </a:p>
          <a:p>
            <a:pPr indent="0" lvl="0" marL="0" rtl="0" algn="l">
              <a:lnSpc>
                <a:spcPct val="100000"/>
              </a:lnSpc>
              <a:spcBef>
                <a:spcPts val="0"/>
              </a:spcBef>
              <a:spcAft>
                <a:spcPts val="0"/>
              </a:spcAft>
              <a:buNone/>
            </a:pPr>
            <a:r>
              <a:rPr lang="en"/>
              <a:t>• May carry requirements around:</a:t>
            </a:r>
            <a:endParaRPr/>
          </a:p>
          <a:p>
            <a:pPr indent="0" lvl="0" marL="457200" rtl="0" algn="l">
              <a:lnSpc>
                <a:spcPct val="100000"/>
              </a:lnSpc>
              <a:spcBef>
                <a:spcPts val="0"/>
              </a:spcBef>
              <a:spcAft>
                <a:spcPts val="0"/>
              </a:spcAft>
              <a:buNone/>
            </a:pPr>
            <a:r>
              <a:rPr lang="en"/>
              <a:t>– Use of award</a:t>
            </a:r>
            <a:endParaRPr/>
          </a:p>
          <a:p>
            <a:pPr indent="0" lvl="0" marL="457200" rtl="0" algn="l">
              <a:lnSpc>
                <a:spcPct val="100000"/>
              </a:lnSpc>
              <a:spcBef>
                <a:spcPts val="0"/>
              </a:spcBef>
              <a:spcAft>
                <a:spcPts val="0"/>
              </a:spcAft>
              <a:buNone/>
            </a:pPr>
            <a:r>
              <a:rPr lang="en"/>
              <a:t>– Reporting progress/attending events</a:t>
            </a:r>
            <a:endParaRPr/>
          </a:p>
          <a:p>
            <a:pPr indent="0" lvl="0" marL="457200" rtl="0" algn="l">
              <a:lnSpc>
                <a:spcPct val="100000"/>
              </a:lnSpc>
              <a:spcBef>
                <a:spcPts val="0"/>
              </a:spcBef>
              <a:spcAft>
                <a:spcPts val="0"/>
              </a:spcAft>
              <a:buNone/>
            </a:pPr>
            <a:r>
              <a:rPr lang="en"/>
              <a:t>– Minimum GPA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animEffect filter="fade" transition="in">
                                      <p:cBhvr>
                                        <p:cTn dur="1000"/>
                                        <p:tgtEl>
                                          <p:spTgt spid="1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animEffect filter="fade" transition="in">
                                      <p:cBhvr>
                                        <p:cTn dur="1000"/>
                                        <p:tgtEl>
                                          <p:spTgt spid="11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2" st="2"/>
                                            </p:txEl>
                                          </p:spTgt>
                                        </p:tgtEl>
                                        <p:attrNameLst>
                                          <p:attrName>style.visibility</p:attrName>
                                        </p:attrNameLst>
                                      </p:cBhvr>
                                      <p:to>
                                        <p:strVal val="visible"/>
                                      </p:to>
                                    </p:set>
                                    <p:animEffect filter="fade" transition="in">
                                      <p:cBhvr>
                                        <p:cTn dur="1000"/>
                                        <p:tgtEl>
                                          <p:spTgt spid="11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3" st="3"/>
                                            </p:txEl>
                                          </p:spTgt>
                                        </p:tgtEl>
                                        <p:attrNameLst>
                                          <p:attrName>style.visibility</p:attrName>
                                        </p:attrNameLst>
                                      </p:cBhvr>
                                      <p:to>
                                        <p:strVal val="visible"/>
                                      </p:to>
                                    </p:set>
                                    <p:animEffect filter="fade" transition="in">
                                      <p:cBhvr>
                                        <p:cTn dur="1000"/>
                                        <p:tgtEl>
                                          <p:spTgt spid="11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4" st="4"/>
                                            </p:txEl>
                                          </p:spTgt>
                                        </p:tgtEl>
                                        <p:attrNameLst>
                                          <p:attrName>style.visibility</p:attrName>
                                        </p:attrNameLst>
                                      </p:cBhvr>
                                      <p:to>
                                        <p:strVal val="visible"/>
                                      </p:to>
                                    </p:set>
                                    <p:animEffect filter="fade" transition="in">
                                      <p:cBhvr>
                                        <p:cTn dur="1000"/>
                                        <p:tgtEl>
                                          <p:spTgt spid="11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5" st="5"/>
                                            </p:txEl>
                                          </p:spTgt>
                                        </p:tgtEl>
                                        <p:attrNameLst>
                                          <p:attrName>style.visibility</p:attrName>
                                        </p:attrNameLst>
                                      </p:cBhvr>
                                      <p:to>
                                        <p:strVal val="visible"/>
                                      </p:to>
                                    </p:set>
                                    <p:animEffect filter="fade" transition="in">
                                      <p:cBhvr>
                                        <p:cTn dur="1000"/>
                                        <p:tgtEl>
                                          <p:spTgt spid="11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6" st="6"/>
                                            </p:txEl>
                                          </p:spTgt>
                                        </p:tgtEl>
                                        <p:attrNameLst>
                                          <p:attrName>style.visibility</p:attrName>
                                        </p:attrNameLst>
                                      </p:cBhvr>
                                      <p:to>
                                        <p:strVal val="visible"/>
                                      </p:to>
                                    </p:set>
                                    <p:animEffect filter="fade" transition="in">
                                      <p:cBhvr>
                                        <p:cTn dur="1000"/>
                                        <p:tgtEl>
                                          <p:spTgt spid="11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7" st="7"/>
                                            </p:txEl>
                                          </p:spTgt>
                                        </p:tgtEl>
                                        <p:attrNameLst>
                                          <p:attrName>style.visibility</p:attrName>
                                        </p:attrNameLst>
                                      </p:cBhvr>
                                      <p:to>
                                        <p:strVal val="visible"/>
                                      </p:to>
                                    </p:set>
                                    <p:animEffect filter="fade" transition="in">
                                      <p:cBhvr>
                                        <p:cTn dur="1000"/>
                                        <p:tgtEl>
                                          <p:spTgt spid="11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8" st="8"/>
                                            </p:txEl>
                                          </p:spTgt>
                                        </p:tgtEl>
                                        <p:attrNameLst>
                                          <p:attrName>style.visibility</p:attrName>
                                        </p:attrNameLst>
                                      </p:cBhvr>
                                      <p:to>
                                        <p:strVal val="visible"/>
                                      </p:to>
                                    </p:set>
                                    <p:animEffect filter="fade" transition="in">
                                      <p:cBhvr>
                                        <p:cTn dur="1000"/>
                                        <p:tgtEl>
                                          <p:spTgt spid="114">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9" st="9"/>
                                            </p:txEl>
                                          </p:spTgt>
                                        </p:tgtEl>
                                        <p:attrNameLst>
                                          <p:attrName>style.visibility</p:attrName>
                                        </p:attrNameLst>
                                      </p:cBhvr>
                                      <p:to>
                                        <p:strVal val="visible"/>
                                      </p:to>
                                    </p:set>
                                    <p:animEffect filter="fade" transition="in">
                                      <p:cBhvr>
                                        <p:cTn dur="1000"/>
                                        <p:tgtEl>
                                          <p:spTgt spid="114">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Applying for Scholarships</a:t>
            </a:r>
            <a:endParaRPr b="1"/>
          </a:p>
        </p:txBody>
      </p:sp>
      <p:sp>
        <p:nvSpPr>
          <p:cNvPr id="120" name="Google Shape;120;p18"/>
          <p:cNvSpPr txBox="1"/>
          <p:nvPr>
            <p:ph idx="1" type="body"/>
          </p:nvPr>
        </p:nvSpPr>
        <p:spPr>
          <a:xfrm>
            <a:off x="311700" y="1229875"/>
            <a:ext cx="8655600" cy="3339000"/>
          </a:xfrm>
          <a:prstGeom prst="rect">
            <a:avLst/>
          </a:prstGeom>
          <a:solidFill>
            <a:schemeClr val="lt1"/>
          </a:solidFill>
        </p:spPr>
        <p:txBody>
          <a:bodyPr anchorCtr="0" anchor="t" bIns="91425" lIns="91425" spcFirstLastPara="1" rIns="91425" wrap="square" tIns="91425">
            <a:noAutofit/>
          </a:bodyPr>
          <a:lstStyle/>
          <a:p>
            <a:pPr indent="0" lvl="0" marL="0" rtl="0" algn="l">
              <a:spcBef>
                <a:spcPts val="0"/>
              </a:spcBef>
              <a:spcAft>
                <a:spcPts val="0"/>
              </a:spcAft>
              <a:buNone/>
            </a:pPr>
            <a:r>
              <a:rPr lang="en"/>
              <a:t>Cast your net wide</a:t>
            </a:r>
            <a:endParaRPr/>
          </a:p>
          <a:p>
            <a:pPr indent="0" lvl="0" marL="457200" rtl="0" algn="l">
              <a:spcBef>
                <a:spcPts val="0"/>
              </a:spcBef>
              <a:spcAft>
                <a:spcPts val="0"/>
              </a:spcAft>
              <a:buNone/>
            </a:pPr>
            <a:r>
              <a:rPr lang="en"/>
              <a:t>• Do NOT ignore local scholarships</a:t>
            </a:r>
            <a:endParaRPr/>
          </a:p>
          <a:p>
            <a:pPr indent="0" lvl="0" marL="914400" rtl="0" algn="l">
              <a:spcBef>
                <a:spcPts val="0"/>
              </a:spcBef>
              <a:spcAft>
                <a:spcPts val="0"/>
              </a:spcAft>
              <a:buNone/>
            </a:pPr>
            <a:r>
              <a:rPr lang="en"/>
              <a:t>– Look for opportunities in your community, district, school, etc</a:t>
            </a:r>
            <a:endParaRPr/>
          </a:p>
          <a:p>
            <a:pPr indent="0" lvl="0" marL="914400" rtl="0" algn="l">
              <a:spcBef>
                <a:spcPts val="0"/>
              </a:spcBef>
              <a:spcAft>
                <a:spcPts val="0"/>
              </a:spcAft>
              <a:buNone/>
            </a:pPr>
            <a:r>
              <a:rPr lang="en"/>
              <a:t>– No scholarship is too small!</a:t>
            </a:r>
            <a:endParaRPr/>
          </a:p>
          <a:p>
            <a:pPr indent="0" lvl="0" marL="914400" rtl="0" algn="l">
              <a:spcBef>
                <a:spcPts val="0"/>
              </a:spcBef>
              <a:spcAft>
                <a:spcPts val="0"/>
              </a:spcAft>
              <a:buNone/>
            </a:pPr>
            <a:r>
              <a:rPr lang="en"/>
              <a:t>– May be less competitive</a:t>
            </a:r>
            <a:endParaRPr/>
          </a:p>
          <a:p>
            <a:pPr indent="0" lvl="0" marL="457200" rtl="0" algn="l">
              <a:spcBef>
                <a:spcPts val="0"/>
              </a:spcBef>
              <a:spcAft>
                <a:spcPts val="0"/>
              </a:spcAft>
              <a:buNone/>
            </a:pPr>
            <a:r>
              <a:rPr lang="en"/>
              <a:t>• Be original in your responses</a:t>
            </a:r>
            <a:endParaRPr/>
          </a:p>
          <a:p>
            <a:pPr indent="0" lvl="0" marL="457200" rtl="0" algn="l">
              <a:spcBef>
                <a:spcPts val="0"/>
              </a:spcBef>
              <a:spcAft>
                <a:spcPts val="0"/>
              </a:spcAft>
              <a:buNone/>
            </a:pPr>
            <a:r>
              <a:rPr lang="en"/>
              <a:t>• Apply for as many as you can</a:t>
            </a:r>
            <a:endParaRPr/>
          </a:p>
          <a:p>
            <a:pPr indent="0" lvl="0" marL="457200" rtl="0" algn="l">
              <a:spcBef>
                <a:spcPts val="0"/>
              </a:spcBef>
              <a:spcAft>
                <a:spcPts val="0"/>
              </a:spcAft>
              <a:buNone/>
            </a:pPr>
            <a:r>
              <a:rPr lang="en"/>
              <a:t>• Do not spend money to apply for scholarships</a:t>
            </a:r>
            <a:endParaRPr/>
          </a:p>
          <a:p>
            <a:pPr indent="0" lvl="0" marL="914400" rtl="0" algn="l">
              <a:spcBef>
                <a:spcPts val="0"/>
              </a:spcBef>
              <a:spcAft>
                <a:spcPts val="0"/>
              </a:spcAft>
              <a:buNone/>
            </a:pPr>
            <a:r>
              <a:rPr lang="en"/>
              <a:t>– You should never pay for a scholarship search engine</a:t>
            </a:r>
            <a:endParaRPr/>
          </a:p>
        </p:txBody>
      </p:sp>
      <p:sp>
        <p:nvSpPr>
          <p:cNvPr id="121" name="Google Shape;121;p18"/>
          <p:cNvSpPr/>
          <p:nvPr/>
        </p:nvSpPr>
        <p:spPr>
          <a:xfrm>
            <a:off x="5518400" y="31550"/>
            <a:ext cx="3625500" cy="1587900"/>
          </a:xfrm>
          <a:prstGeom prst="cloudCallout">
            <a:avLst>
              <a:gd fmla="val 26932" name="adj1"/>
              <a:gd fmla="val 73615" name="adj2"/>
            </a:avLst>
          </a:prstGeom>
          <a:solidFill>
            <a:srgbClr val="D9D2E9"/>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Roboto"/>
                <a:ea typeface="Roboto"/>
                <a:cs typeface="Roboto"/>
                <a:sym typeface="Roboto"/>
              </a:rPr>
              <a:t>Make sure you understand the conditions you must meet to keep your scholarship</a:t>
            </a:r>
            <a:endParaRPr b="1">
              <a:latin typeface="Roboto"/>
              <a:ea typeface="Roboto"/>
              <a:cs typeface="Roboto"/>
              <a:sym typeface="Roboto"/>
            </a:endParaRPr>
          </a:p>
        </p:txBody>
      </p:sp>
      <p:pic>
        <p:nvPicPr>
          <p:cNvPr id="122" name="Google Shape;122;p18"/>
          <p:cNvPicPr preferRelativeResize="0"/>
          <p:nvPr/>
        </p:nvPicPr>
        <p:blipFill>
          <a:blip r:embed="rId3">
            <a:alphaModFix/>
          </a:blip>
          <a:stretch>
            <a:fillRect/>
          </a:stretch>
        </p:blipFill>
        <p:spPr>
          <a:xfrm>
            <a:off x="7643225" y="2427150"/>
            <a:ext cx="1324075" cy="1749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When to Apply?</a:t>
            </a:r>
            <a:endParaRPr b="1"/>
          </a:p>
        </p:txBody>
      </p:sp>
      <p:sp>
        <p:nvSpPr>
          <p:cNvPr id="128" name="Google Shape;128;p19"/>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Continual process</a:t>
            </a:r>
            <a:r>
              <a:rPr lang="en"/>
              <a:t> – you should begin your scholarship search before</a:t>
            </a:r>
            <a:endParaRPr/>
          </a:p>
          <a:p>
            <a:pPr indent="0" lvl="0" marL="0" rtl="0" algn="l">
              <a:lnSpc>
                <a:spcPct val="100000"/>
              </a:lnSpc>
              <a:spcBef>
                <a:spcPts val="0"/>
              </a:spcBef>
              <a:spcAft>
                <a:spcPts val="0"/>
              </a:spcAft>
              <a:buNone/>
            </a:pPr>
            <a:r>
              <a:rPr lang="en"/>
              <a:t>your Senior year in high school; preferably your Junior year in high school</a:t>
            </a:r>
            <a:endParaRPr/>
          </a:p>
          <a:p>
            <a:pPr indent="0" lvl="0" marL="457200" rtl="0" algn="l">
              <a:lnSpc>
                <a:spcPct val="100000"/>
              </a:lnSpc>
              <a:spcBef>
                <a:spcPts val="0"/>
              </a:spcBef>
              <a:spcAft>
                <a:spcPts val="0"/>
              </a:spcAft>
              <a:buNone/>
            </a:pPr>
            <a:r>
              <a:rPr lang="en"/>
              <a:t>– Many scholarships applications will require essays. Feel free to draft a</a:t>
            </a:r>
            <a:endParaRPr/>
          </a:p>
          <a:p>
            <a:pPr indent="0" lvl="0" marL="457200" rtl="0" algn="l">
              <a:lnSpc>
                <a:spcPct val="100000"/>
              </a:lnSpc>
              <a:spcBef>
                <a:spcPts val="0"/>
              </a:spcBef>
              <a:spcAft>
                <a:spcPts val="0"/>
              </a:spcAft>
              <a:buNone/>
            </a:pPr>
            <a:r>
              <a:rPr lang="en"/>
              <a:t>few “core” essays that you can refer back to and edit as needed</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b="1" lang="en"/>
              <a:t>Good rule of thumb → Start applying no later than 6 months before you</a:t>
            </a:r>
            <a:endParaRPr b="1"/>
          </a:p>
          <a:p>
            <a:pPr indent="0" lvl="0" marL="0" rtl="0" algn="l">
              <a:lnSpc>
                <a:spcPct val="100000"/>
              </a:lnSpc>
              <a:spcBef>
                <a:spcPts val="0"/>
              </a:spcBef>
              <a:spcAft>
                <a:spcPts val="0"/>
              </a:spcAft>
              <a:buNone/>
            </a:pPr>
            <a:r>
              <a:rPr b="1" lang="en"/>
              <a:t>need the funding</a:t>
            </a:r>
            <a:endParaRPr b="1"/>
          </a:p>
          <a:p>
            <a:pPr indent="0" lvl="0" marL="457200" rtl="0" algn="l">
              <a:lnSpc>
                <a:spcPct val="100000"/>
              </a:lnSpc>
              <a:spcBef>
                <a:spcPts val="0"/>
              </a:spcBef>
              <a:spcAft>
                <a:spcPts val="0"/>
              </a:spcAft>
              <a:buNone/>
            </a:pPr>
            <a:r>
              <a:rPr lang="en"/>
              <a:t>– Between January and May for funding in the fall semester</a:t>
            </a:r>
            <a:endParaRPr/>
          </a:p>
          <a:p>
            <a:pPr indent="0" lvl="0" marL="457200" rtl="0" algn="l">
              <a:spcBef>
                <a:spcPts val="0"/>
              </a:spcBef>
              <a:spcAft>
                <a:spcPts val="0"/>
              </a:spcAft>
              <a:buNone/>
            </a:pPr>
            <a:r>
              <a:rPr lang="en"/>
              <a:t>– Between May and October for spring semester funding</a:t>
            </a:r>
            <a:endParaRPr/>
          </a:p>
          <a:p>
            <a:pPr indent="0" lvl="0" marL="0" rtl="0" algn="l">
              <a:spcBef>
                <a:spcPts val="160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Application Tips</a:t>
            </a:r>
            <a:endParaRPr/>
          </a:p>
        </p:txBody>
      </p:sp>
      <p:sp>
        <p:nvSpPr>
          <p:cNvPr id="134" name="Google Shape;134;p20"/>
          <p:cNvSpPr txBox="1"/>
          <p:nvPr>
            <p:ph idx="1" type="body"/>
          </p:nvPr>
        </p:nvSpPr>
        <p:spPr>
          <a:xfrm>
            <a:off x="279450" y="1017800"/>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46524"/>
                </a:solidFill>
                <a:latin typeface="Lato"/>
                <a:ea typeface="Lato"/>
                <a:cs typeface="Lato"/>
                <a:sym typeface="Lato"/>
              </a:rPr>
              <a:t>Read Directions Carefully </a:t>
            </a:r>
            <a:endParaRPr b="1">
              <a:solidFill>
                <a:srgbClr val="F46524"/>
              </a:solidFill>
              <a:latin typeface="Lato"/>
              <a:ea typeface="Lato"/>
              <a:cs typeface="Lato"/>
              <a:sym typeface="Lato"/>
            </a:endParaRPr>
          </a:p>
          <a:p>
            <a:pPr indent="0" lvl="0" marL="0" rtl="0" algn="l">
              <a:spcBef>
                <a:spcPts val="0"/>
              </a:spcBef>
              <a:spcAft>
                <a:spcPts val="0"/>
              </a:spcAft>
              <a:buNone/>
            </a:pPr>
            <a:r>
              <a:rPr lang="en" sz="1200">
                <a:solidFill>
                  <a:srgbClr val="000000"/>
                </a:solidFill>
                <a:latin typeface="Lato"/>
                <a:ea typeface="Lato"/>
                <a:cs typeface="Lato"/>
                <a:sym typeface="Lato"/>
              </a:rPr>
              <a:t>	Common Mistake - Items are missed</a:t>
            </a:r>
            <a:endParaRPr sz="1200">
              <a:solidFill>
                <a:srgbClr val="000000"/>
              </a:solidFill>
              <a:latin typeface="Lato"/>
              <a:ea typeface="Lato"/>
              <a:cs typeface="Lato"/>
              <a:sym typeface="Lato"/>
            </a:endParaRPr>
          </a:p>
          <a:p>
            <a:pPr indent="0" lvl="0" marL="0" rtl="0" algn="l">
              <a:spcBef>
                <a:spcPts val="0"/>
              </a:spcBef>
              <a:spcAft>
                <a:spcPts val="0"/>
              </a:spcAft>
              <a:buNone/>
            </a:pPr>
            <a:r>
              <a:rPr lang="en" sz="1200">
                <a:solidFill>
                  <a:srgbClr val="000000"/>
                </a:solidFill>
                <a:latin typeface="Lato"/>
                <a:ea typeface="Lato"/>
                <a:cs typeface="Lato"/>
                <a:sym typeface="Lato"/>
              </a:rPr>
              <a:t>	Solution - Before turning in your application have a parent or friend read over the directions to double check you have everything.</a:t>
            </a:r>
            <a:endParaRPr sz="1200">
              <a:solidFill>
                <a:srgbClr val="000000"/>
              </a:solidFill>
              <a:latin typeface="Lato"/>
              <a:ea typeface="Lato"/>
              <a:cs typeface="Lato"/>
              <a:sym typeface="Lato"/>
            </a:endParaRPr>
          </a:p>
          <a:p>
            <a:pPr indent="0" lvl="0" marL="0" rtl="0" algn="l">
              <a:spcBef>
                <a:spcPts val="0"/>
              </a:spcBef>
              <a:spcAft>
                <a:spcPts val="0"/>
              </a:spcAft>
              <a:buNone/>
            </a:pPr>
            <a:r>
              <a:rPr b="1" lang="en">
                <a:solidFill>
                  <a:srgbClr val="F46524"/>
                </a:solidFill>
                <a:latin typeface="Lato"/>
                <a:ea typeface="Lato"/>
                <a:cs typeface="Lato"/>
                <a:sym typeface="Lato"/>
              </a:rPr>
              <a:t>Deadlines</a:t>
            </a:r>
            <a:endParaRPr b="1">
              <a:solidFill>
                <a:srgbClr val="F46524"/>
              </a:solidFill>
              <a:latin typeface="Lato"/>
              <a:ea typeface="Lato"/>
              <a:cs typeface="Lato"/>
              <a:sym typeface="Lato"/>
            </a:endParaRPr>
          </a:p>
          <a:p>
            <a:pPr indent="0" lvl="0" marL="0" rtl="0" algn="l">
              <a:spcBef>
                <a:spcPts val="0"/>
              </a:spcBef>
              <a:spcAft>
                <a:spcPts val="0"/>
              </a:spcAft>
              <a:buNone/>
            </a:pPr>
            <a:r>
              <a:rPr lang="en" sz="1600">
                <a:solidFill>
                  <a:srgbClr val="000000"/>
                </a:solidFill>
                <a:latin typeface="Lato"/>
                <a:ea typeface="Lato"/>
                <a:cs typeface="Lato"/>
                <a:sym typeface="Lato"/>
              </a:rPr>
              <a:t>	</a:t>
            </a:r>
            <a:r>
              <a:rPr lang="en" sz="1200">
                <a:solidFill>
                  <a:srgbClr val="000000"/>
                </a:solidFill>
                <a:latin typeface="Lato"/>
                <a:ea typeface="Lato"/>
                <a:cs typeface="Lato"/>
                <a:sym typeface="Lato"/>
              </a:rPr>
              <a:t>Common Mistake - Waiting until days before the deadline to ask for a required letter of rec.  Or turning in your application after the deadline.</a:t>
            </a:r>
            <a:endParaRPr sz="1200">
              <a:solidFill>
                <a:srgbClr val="000000"/>
              </a:solidFill>
              <a:latin typeface="Lato"/>
              <a:ea typeface="Lato"/>
              <a:cs typeface="Lato"/>
              <a:sym typeface="Lato"/>
            </a:endParaRPr>
          </a:p>
          <a:p>
            <a:pPr indent="457200" lvl="0" marL="0" rtl="0" algn="l">
              <a:spcBef>
                <a:spcPts val="1600"/>
              </a:spcBef>
              <a:spcAft>
                <a:spcPts val="0"/>
              </a:spcAft>
              <a:buNone/>
            </a:pPr>
            <a:r>
              <a:rPr lang="en" sz="1200">
                <a:solidFill>
                  <a:srgbClr val="000000"/>
                </a:solidFill>
                <a:latin typeface="Lato"/>
                <a:ea typeface="Lato"/>
                <a:cs typeface="Lato"/>
                <a:sym typeface="Lato"/>
              </a:rPr>
              <a:t>Solution - Use a planner or other device to plan ahead and turn in scholarship a day or two early just to be safe.</a:t>
            </a:r>
            <a:endParaRPr sz="1200">
              <a:solidFill>
                <a:srgbClr val="000000"/>
              </a:solidFill>
              <a:latin typeface="Lato"/>
              <a:ea typeface="Lato"/>
              <a:cs typeface="Lato"/>
              <a:sym typeface="Lato"/>
            </a:endParaRPr>
          </a:p>
          <a:p>
            <a:pPr indent="0" lvl="0" marL="0" rtl="0" algn="l">
              <a:spcBef>
                <a:spcPts val="1600"/>
              </a:spcBef>
              <a:spcAft>
                <a:spcPts val="0"/>
              </a:spcAft>
              <a:buNone/>
            </a:pPr>
            <a:r>
              <a:rPr b="1" lang="en">
                <a:solidFill>
                  <a:srgbClr val="F46524"/>
                </a:solidFill>
                <a:latin typeface="Lato"/>
                <a:ea typeface="Lato"/>
                <a:cs typeface="Lato"/>
                <a:sym typeface="Lato"/>
              </a:rPr>
              <a:t>Make Your Application Look Professional</a:t>
            </a:r>
            <a:endParaRPr b="1">
              <a:solidFill>
                <a:srgbClr val="F46524"/>
              </a:solidFill>
              <a:latin typeface="Lato"/>
              <a:ea typeface="Lato"/>
              <a:cs typeface="Lato"/>
              <a:sym typeface="Lato"/>
            </a:endParaRPr>
          </a:p>
          <a:p>
            <a:pPr indent="457200" lvl="0" marL="0" rtl="0" algn="l">
              <a:spcBef>
                <a:spcPts val="1600"/>
              </a:spcBef>
              <a:spcAft>
                <a:spcPts val="0"/>
              </a:spcAft>
              <a:buNone/>
            </a:pPr>
            <a:r>
              <a:rPr lang="en" sz="1200">
                <a:solidFill>
                  <a:srgbClr val="000000"/>
                </a:solidFill>
                <a:latin typeface="Lato"/>
                <a:ea typeface="Lato"/>
                <a:cs typeface="Lato"/>
                <a:sym typeface="Lato"/>
              </a:rPr>
              <a:t>Common Mistake - Hand written / crinkled pages.  Looks like you rushed through it.</a:t>
            </a:r>
            <a:endParaRPr sz="1200">
              <a:solidFill>
                <a:srgbClr val="000000"/>
              </a:solidFill>
              <a:latin typeface="Lato"/>
              <a:ea typeface="Lato"/>
              <a:cs typeface="Lato"/>
              <a:sym typeface="Lato"/>
            </a:endParaRPr>
          </a:p>
          <a:p>
            <a:pPr indent="0" lvl="0" marL="0" rtl="0" algn="l">
              <a:spcBef>
                <a:spcPts val="1600"/>
              </a:spcBef>
              <a:spcAft>
                <a:spcPts val="1600"/>
              </a:spcAft>
              <a:buNone/>
            </a:pPr>
            <a:r>
              <a:rPr lang="en" sz="1200">
                <a:solidFill>
                  <a:srgbClr val="000000"/>
                </a:solidFill>
                <a:latin typeface="Lato"/>
                <a:ea typeface="Lato"/>
                <a:cs typeface="Lato"/>
                <a:sym typeface="Lato"/>
              </a:rPr>
              <a:t>	Solution - Type materials whenever possible. Proofread written work.  If you want hundreds/thousands of dollars make it look like a million bucks.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Application Tips </a:t>
            </a:r>
            <a:endParaRPr/>
          </a:p>
        </p:txBody>
      </p:sp>
      <p:sp>
        <p:nvSpPr>
          <p:cNvPr id="140" name="Google Shape;140;p21"/>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Font typeface="Lato"/>
              <a:buChar char="●"/>
            </a:pPr>
            <a:r>
              <a:rPr b="1" lang="en">
                <a:solidFill>
                  <a:srgbClr val="000000"/>
                </a:solidFill>
                <a:latin typeface="Lato"/>
                <a:ea typeface="Lato"/>
                <a:cs typeface="Lato"/>
                <a:sym typeface="Lato"/>
              </a:rPr>
              <a:t>Organizations want to</a:t>
            </a:r>
            <a:r>
              <a:rPr b="1" lang="en" u="sng">
                <a:solidFill>
                  <a:srgbClr val="FFFF00"/>
                </a:solidFill>
                <a:latin typeface="Lato"/>
                <a:ea typeface="Lato"/>
                <a:cs typeface="Lato"/>
                <a:sym typeface="Lato"/>
              </a:rPr>
              <a:t> </a:t>
            </a:r>
            <a:r>
              <a:rPr b="1" lang="en" u="sng">
                <a:solidFill>
                  <a:srgbClr val="FF9900"/>
                </a:solidFill>
                <a:latin typeface="Lato"/>
                <a:ea typeface="Lato"/>
                <a:cs typeface="Lato"/>
                <a:sym typeface="Lato"/>
              </a:rPr>
              <a:t>get to know you</a:t>
            </a:r>
            <a:r>
              <a:rPr b="1" lang="en">
                <a:solidFill>
                  <a:srgbClr val="FF9900"/>
                </a:solidFill>
                <a:latin typeface="Lato"/>
                <a:ea typeface="Lato"/>
                <a:cs typeface="Lato"/>
                <a:sym typeface="Lato"/>
              </a:rPr>
              <a:t> </a:t>
            </a:r>
            <a:r>
              <a:rPr b="1" lang="en">
                <a:solidFill>
                  <a:srgbClr val="000000"/>
                </a:solidFill>
                <a:latin typeface="Lato"/>
                <a:ea typeface="Lato"/>
                <a:cs typeface="Lato"/>
                <a:sym typeface="Lato"/>
              </a:rPr>
              <a:t>as a person.  Let them know what you’re thinking.</a:t>
            </a:r>
            <a:endParaRPr b="1">
              <a:solidFill>
                <a:srgbClr val="000000"/>
              </a:solidFill>
              <a:latin typeface="Lato"/>
              <a:ea typeface="Lato"/>
              <a:cs typeface="Lato"/>
              <a:sym typeface="Lato"/>
            </a:endParaRPr>
          </a:p>
          <a:p>
            <a:pPr indent="-342900" lvl="0" marL="457200" rtl="0" algn="l">
              <a:spcBef>
                <a:spcPts val="0"/>
              </a:spcBef>
              <a:spcAft>
                <a:spcPts val="0"/>
              </a:spcAft>
              <a:buClr>
                <a:srgbClr val="000000"/>
              </a:buClr>
              <a:buSzPts val="1800"/>
              <a:buFont typeface="Lato"/>
              <a:buChar char="●"/>
            </a:pPr>
            <a:r>
              <a:rPr b="1" lang="en">
                <a:solidFill>
                  <a:srgbClr val="000000"/>
                </a:solidFill>
                <a:latin typeface="Lato"/>
                <a:ea typeface="Lato"/>
                <a:cs typeface="Lato"/>
                <a:sym typeface="Lato"/>
              </a:rPr>
              <a:t>There’s  a time to be humble, but when someone is asking what you’ve done </a:t>
            </a:r>
            <a:r>
              <a:rPr b="1" lang="en" u="sng">
                <a:solidFill>
                  <a:srgbClr val="FF9900"/>
                </a:solidFill>
                <a:latin typeface="Lato"/>
                <a:ea typeface="Lato"/>
                <a:cs typeface="Lato"/>
                <a:sym typeface="Lato"/>
              </a:rPr>
              <a:t>speak up</a:t>
            </a:r>
            <a:r>
              <a:rPr b="1" lang="en">
                <a:solidFill>
                  <a:srgbClr val="000000"/>
                </a:solidFill>
                <a:latin typeface="Lato"/>
                <a:ea typeface="Lato"/>
                <a:cs typeface="Lato"/>
                <a:sym typeface="Lato"/>
              </a:rPr>
              <a:t> about it.</a:t>
            </a:r>
            <a:endParaRPr b="1">
              <a:solidFill>
                <a:srgbClr val="000000"/>
              </a:solidFill>
              <a:latin typeface="Lato"/>
              <a:ea typeface="Lato"/>
              <a:cs typeface="Lato"/>
              <a:sym typeface="Lato"/>
            </a:endParaRPr>
          </a:p>
          <a:p>
            <a:pPr indent="-342900" lvl="0" marL="457200" rtl="0" algn="l">
              <a:spcBef>
                <a:spcPts val="0"/>
              </a:spcBef>
              <a:spcAft>
                <a:spcPts val="0"/>
              </a:spcAft>
              <a:buClr>
                <a:srgbClr val="000000"/>
              </a:buClr>
              <a:buSzPts val="1800"/>
              <a:buFont typeface="Lato"/>
              <a:buChar char="●"/>
            </a:pPr>
            <a:r>
              <a:rPr b="1" lang="en" u="sng">
                <a:solidFill>
                  <a:srgbClr val="FF9900"/>
                </a:solidFill>
                <a:highlight>
                  <a:schemeClr val="lt1"/>
                </a:highlight>
                <a:latin typeface="Lato"/>
                <a:ea typeface="Lato"/>
                <a:cs typeface="Lato"/>
                <a:sym typeface="Lato"/>
              </a:rPr>
              <a:t>Quality over quantity</a:t>
            </a:r>
            <a:r>
              <a:rPr b="1" lang="en">
                <a:solidFill>
                  <a:srgbClr val="000000"/>
                </a:solidFill>
                <a:latin typeface="Lato"/>
                <a:ea typeface="Lato"/>
                <a:cs typeface="Lato"/>
                <a:sym typeface="Lato"/>
              </a:rPr>
              <a:t>.  It’s not how many clubs, organizations you are involved it’s the experiences you have in them that make the difference. (ex. MIT limits their applications to 4 activities)</a:t>
            </a:r>
            <a:endParaRPr b="1">
              <a:solidFill>
                <a:srgbClr val="000000"/>
              </a:solidFill>
              <a:latin typeface="Lato"/>
              <a:ea typeface="Lato"/>
              <a:cs typeface="Lato"/>
              <a:sym typeface="Lato"/>
            </a:endParaRPr>
          </a:p>
          <a:p>
            <a:pPr indent="-342900" lvl="0" marL="457200" rtl="0" algn="l">
              <a:spcBef>
                <a:spcPts val="0"/>
              </a:spcBef>
              <a:spcAft>
                <a:spcPts val="0"/>
              </a:spcAft>
              <a:buClr>
                <a:srgbClr val="000000"/>
              </a:buClr>
              <a:buSzPts val="1800"/>
              <a:buFont typeface="Lato"/>
              <a:buChar char="●"/>
            </a:pPr>
            <a:r>
              <a:rPr b="1" lang="en">
                <a:solidFill>
                  <a:srgbClr val="000000"/>
                </a:solidFill>
                <a:latin typeface="Lato"/>
                <a:ea typeface="Lato"/>
                <a:cs typeface="Lato"/>
                <a:sym typeface="Lato"/>
              </a:rPr>
              <a:t>For </a:t>
            </a:r>
            <a:r>
              <a:rPr b="1" lang="en" u="sng">
                <a:solidFill>
                  <a:srgbClr val="FF9900"/>
                </a:solidFill>
                <a:latin typeface="Lato"/>
                <a:ea typeface="Lato"/>
                <a:cs typeface="Lato"/>
                <a:sym typeface="Lato"/>
              </a:rPr>
              <a:t>essays</a:t>
            </a:r>
            <a:r>
              <a:rPr b="1" lang="en">
                <a:solidFill>
                  <a:srgbClr val="000000"/>
                </a:solidFill>
                <a:latin typeface="Lato"/>
                <a:ea typeface="Lato"/>
                <a:cs typeface="Lato"/>
                <a:sym typeface="Lato"/>
              </a:rPr>
              <a:t> don’t just regurgitate activities you listed.  </a:t>
            </a:r>
            <a:r>
              <a:rPr b="1" lang="en" u="sng">
                <a:solidFill>
                  <a:srgbClr val="FF9900"/>
                </a:solidFill>
                <a:latin typeface="Lato"/>
                <a:ea typeface="Lato"/>
                <a:cs typeface="Lato"/>
                <a:sym typeface="Lato"/>
              </a:rPr>
              <a:t>Share an experience</a:t>
            </a:r>
            <a:r>
              <a:rPr b="1" lang="en">
                <a:solidFill>
                  <a:srgbClr val="000000"/>
                </a:solidFill>
                <a:latin typeface="Lato"/>
                <a:ea typeface="Lato"/>
                <a:cs typeface="Lato"/>
                <a:sym typeface="Lato"/>
              </a:rPr>
              <a:t> or something else that is specific to the prompt.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Where to Apply for Scholarships</a:t>
            </a:r>
            <a:endParaRPr b="1"/>
          </a:p>
        </p:txBody>
      </p:sp>
      <p:sp>
        <p:nvSpPr>
          <p:cNvPr id="146" name="Google Shape;146;p22"/>
          <p:cNvSpPr txBox="1"/>
          <p:nvPr>
            <p:ph idx="1" type="body"/>
          </p:nvPr>
        </p:nvSpPr>
        <p:spPr>
          <a:xfrm>
            <a:off x="311700" y="1017800"/>
            <a:ext cx="85206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a:t>
            </a:r>
            <a:r>
              <a:rPr lang="en" sz="1700" u="sng">
                <a:solidFill>
                  <a:schemeClr val="hlink"/>
                </a:solidFill>
                <a:hlinkClick r:id="rId3"/>
              </a:rPr>
              <a:t> HSF.net</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4"/>
              </a:rPr>
              <a:t>Scholarships.com</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5"/>
              </a:rPr>
              <a:t>Cappex.com</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6"/>
              </a:rPr>
              <a:t>Fastweb.com</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7"/>
              </a:rPr>
              <a:t>Collegeboard.org</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8"/>
              </a:rPr>
              <a:t>Latinocollegedollars.org</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9"/>
              </a:rPr>
              <a:t>Univision.com</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10"/>
              </a:rPr>
              <a:t>College Greelight</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11"/>
              </a:rPr>
              <a:t>College Xpress (collegexpress.com)</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12"/>
              </a:rPr>
              <a:t>Naviance</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13"/>
              </a:rPr>
              <a:t>Peer lift</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14"/>
              </a:rPr>
              <a:t>E4FC.org</a:t>
            </a:r>
            <a:r>
              <a:rPr lang="en" sz="1700"/>
              <a:t> (for DACA/undocumented students)</a:t>
            </a:r>
            <a:endParaRPr sz="1700"/>
          </a:p>
          <a:p>
            <a:pPr indent="0" lvl="0" marL="0" rtl="0" algn="l">
              <a:lnSpc>
                <a:spcPct val="100000"/>
              </a:lnSpc>
              <a:spcBef>
                <a:spcPts val="0"/>
              </a:spcBef>
              <a:spcAft>
                <a:spcPts val="0"/>
              </a:spcAft>
              <a:buNone/>
            </a:pPr>
            <a:r>
              <a:rPr lang="en" sz="1700"/>
              <a:t>• </a:t>
            </a:r>
            <a:r>
              <a:rPr lang="en" sz="1700" u="sng">
                <a:solidFill>
                  <a:schemeClr val="hlink"/>
                </a:solidFill>
                <a:hlinkClick r:id="rId15"/>
              </a:rPr>
              <a:t>Dreamer Roadmap</a:t>
            </a:r>
            <a:endParaRPr sz="2200"/>
          </a:p>
          <a:p>
            <a:pPr indent="0" lvl="0" marL="0" rtl="0" algn="l">
              <a:lnSpc>
                <a:spcPct val="100000"/>
              </a:lnSpc>
              <a:spcBef>
                <a:spcPts val="0"/>
              </a:spcBef>
              <a:spcAft>
                <a:spcPts val="0"/>
              </a:spcAft>
              <a:buNone/>
            </a:pPr>
            <a:r>
              <a:rPr lang="en" sz="1700" u="sng">
                <a:solidFill>
                  <a:schemeClr val="hlink"/>
                </a:solidFill>
                <a:hlinkClick r:id="rId16"/>
              </a:rPr>
              <a:t>QuestBridge.org</a:t>
            </a:r>
            <a:endParaRPr sz="1700"/>
          </a:p>
          <a:p>
            <a:pPr indent="0" lvl="0" marL="0" rtl="0" algn="l">
              <a:lnSpc>
                <a:spcPct val="100000"/>
              </a:lnSpc>
              <a:spcBef>
                <a:spcPts val="0"/>
              </a:spcBef>
              <a:spcAft>
                <a:spcPts val="0"/>
              </a:spcAft>
              <a:buNone/>
            </a:pPr>
            <a:r>
              <a:t/>
            </a:r>
            <a:endParaRPr sz="1700"/>
          </a:p>
          <a:p>
            <a:pPr indent="0" lvl="0" marL="0" rtl="0" algn="l">
              <a:spcBef>
                <a:spcPts val="0"/>
              </a:spcBef>
              <a:spcAft>
                <a:spcPts val="1600"/>
              </a:spcAft>
              <a:buNone/>
            </a:pPr>
            <a:r>
              <a:t/>
            </a:r>
            <a:endParaRPr sz="1700"/>
          </a:p>
        </p:txBody>
      </p:sp>
      <p:sp>
        <p:nvSpPr>
          <p:cNvPr id="147" name="Google Shape;147;p22"/>
          <p:cNvSpPr/>
          <p:nvPr/>
        </p:nvSpPr>
        <p:spPr>
          <a:xfrm>
            <a:off x="5327900" y="850700"/>
            <a:ext cx="3625500" cy="1587900"/>
          </a:xfrm>
          <a:prstGeom prst="cloudCallout">
            <a:avLst>
              <a:gd fmla="val 26932" name="adj1"/>
              <a:gd fmla="val 73615" name="adj2"/>
            </a:avLst>
          </a:prstGeom>
          <a:solidFill>
            <a:srgbClr val="D9D2E9"/>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Roboto"/>
                <a:ea typeface="Roboto"/>
                <a:cs typeface="Roboto"/>
                <a:sym typeface="Roboto"/>
              </a:rPr>
              <a:t>Keep a Google Spreadsheet handy with links to resources and set up reminders for yourself to apply</a:t>
            </a:r>
            <a:endParaRPr b="1">
              <a:latin typeface="Roboto"/>
              <a:ea typeface="Roboto"/>
              <a:cs typeface="Roboto"/>
              <a:sym typeface="Roboto"/>
            </a:endParaRPr>
          </a:p>
        </p:txBody>
      </p:sp>
      <p:pic>
        <p:nvPicPr>
          <p:cNvPr id="148" name="Google Shape;148;p22"/>
          <p:cNvPicPr preferRelativeResize="0"/>
          <p:nvPr/>
        </p:nvPicPr>
        <p:blipFill>
          <a:blip r:embed="rId17">
            <a:alphaModFix/>
          </a:blip>
          <a:stretch>
            <a:fillRect/>
          </a:stretch>
        </p:blipFill>
        <p:spPr>
          <a:xfrm>
            <a:off x="7629325" y="3070225"/>
            <a:ext cx="1324075" cy="1749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par>
                                <p:cTn fill="hold" nodeType="with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Google Sheets to Track Scholarship Applications</a:t>
            </a:r>
            <a:endParaRPr/>
          </a:p>
        </p:txBody>
      </p:sp>
      <p:sp>
        <p:nvSpPr>
          <p:cNvPr id="154" name="Google Shape;154;p23"/>
          <p:cNvSpPr txBox="1"/>
          <p:nvPr>
            <p:ph idx="1" type="body"/>
          </p:nvPr>
        </p:nvSpPr>
        <p:spPr>
          <a:xfrm>
            <a:off x="311700" y="1375000"/>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https://docs.google.com/spreadsheets/d/1b_VXLSzdVby0uc-3IZmvbWkzg4r-qr3HU0FB4JNouyc/htmlview#</a:t>
            </a:r>
            <a:endParaRPr/>
          </a:p>
          <a:p>
            <a:pPr indent="0" lvl="0" marL="0" rtl="0" algn="l">
              <a:spcBef>
                <a:spcPts val="1600"/>
              </a:spcBef>
              <a:spcAft>
                <a:spcPts val="0"/>
              </a:spcAft>
              <a:buNone/>
            </a:pPr>
            <a:r>
              <a:rPr lang="en" u="sng">
                <a:solidFill>
                  <a:schemeClr val="hlink"/>
                </a:solidFill>
                <a:hlinkClick r:id="rId4"/>
              </a:rPr>
              <a:t>https://sites.google.com/bcsemail.org/college-application-planning-2/scholarships</a:t>
            </a:r>
            <a:endParaRPr/>
          </a:p>
          <a:p>
            <a:pPr indent="0" lvl="0" marL="0" rtl="0" algn="l">
              <a:spcBef>
                <a:spcPts val="1600"/>
              </a:spcBef>
              <a:spcAft>
                <a:spcPts val="0"/>
              </a:spcAft>
              <a:buNone/>
            </a:pPr>
            <a:r>
              <a:rPr lang="en" u="sng">
                <a:solidFill>
                  <a:schemeClr val="hlink"/>
                </a:solidFill>
                <a:hlinkClick r:id="rId5"/>
              </a:rPr>
              <a:t>https://docs.google.com/spreadsheets/d/14n_4r4et47QEDm6tL4vjVT13dp6s7-5UkNie5PBTG2c/edit#gid=0</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Tips for Undocumented Students</a:t>
            </a:r>
            <a:endParaRPr b="1"/>
          </a:p>
        </p:txBody>
      </p:sp>
      <p:sp>
        <p:nvSpPr>
          <p:cNvPr id="160" name="Google Shape;160;p24"/>
          <p:cNvSpPr txBox="1"/>
          <p:nvPr>
            <p:ph idx="1" type="body"/>
          </p:nvPr>
        </p:nvSpPr>
        <p:spPr>
          <a:xfrm>
            <a:off x="311700" y="1229875"/>
            <a:ext cx="7199400" cy="3339000"/>
          </a:xfrm>
          <a:prstGeom prst="rect">
            <a:avLst/>
          </a:prstGeom>
          <a:solidFill>
            <a:schemeClr val="lt1"/>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Y</a:t>
            </a:r>
            <a:r>
              <a:rPr b="1" lang="en"/>
              <a:t>ou can attend college!</a:t>
            </a:r>
            <a:endParaRPr b="1"/>
          </a:p>
          <a:p>
            <a:pPr indent="0" lvl="0" marL="0" rtl="0" algn="l">
              <a:lnSpc>
                <a:spcPct val="115000"/>
              </a:lnSpc>
              <a:spcBef>
                <a:spcPts val="0"/>
              </a:spcBef>
              <a:spcAft>
                <a:spcPts val="0"/>
              </a:spcAft>
              <a:buNone/>
            </a:pPr>
            <a:r>
              <a:rPr lang="en"/>
              <a:t>• Ask colleges about their undocumented student policy</a:t>
            </a:r>
            <a:endParaRPr/>
          </a:p>
          <a:p>
            <a:pPr indent="0" lvl="0" marL="0" rtl="0" algn="l">
              <a:lnSpc>
                <a:spcPct val="115000"/>
              </a:lnSpc>
              <a:spcBef>
                <a:spcPts val="0"/>
              </a:spcBef>
              <a:spcAft>
                <a:spcPts val="0"/>
              </a:spcAft>
              <a:buNone/>
            </a:pPr>
            <a:r>
              <a:rPr lang="en"/>
              <a:t>• In some states, undocumented students, or specifically DACA students, are eligible to receive in-state tuition</a:t>
            </a:r>
            <a:endParaRPr/>
          </a:p>
          <a:p>
            <a:pPr indent="0" lvl="0" marL="0" rtl="0" algn="l">
              <a:lnSpc>
                <a:spcPct val="115000"/>
              </a:lnSpc>
              <a:spcBef>
                <a:spcPts val="0"/>
              </a:spcBef>
              <a:spcAft>
                <a:spcPts val="0"/>
              </a:spcAft>
              <a:buNone/>
            </a:pPr>
            <a:r>
              <a:rPr lang="en"/>
              <a:t>• You may be eligible for state grant programs</a:t>
            </a:r>
            <a:endParaRPr/>
          </a:p>
          <a:p>
            <a:pPr indent="0" lvl="0" marL="0" rtl="0" algn="l">
              <a:lnSpc>
                <a:spcPct val="115000"/>
              </a:lnSpc>
              <a:spcBef>
                <a:spcPts val="0"/>
              </a:spcBef>
              <a:spcAft>
                <a:spcPts val="0"/>
              </a:spcAft>
              <a:buNone/>
            </a:pPr>
            <a:r>
              <a:rPr lang="en"/>
              <a:t>• Search for private scholarship opportunities</a:t>
            </a:r>
            <a:endParaRPr/>
          </a:p>
          <a:p>
            <a:pPr indent="0" lvl="0" marL="0" rtl="0" algn="l">
              <a:lnSpc>
                <a:spcPct val="115000"/>
              </a:lnSpc>
              <a:spcBef>
                <a:spcPts val="0"/>
              </a:spcBef>
              <a:spcAft>
                <a:spcPts val="0"/>
              </a:spcAft>
              <a:buNone/>
            </a:pPr>
            <a:r>
              <a:rPr lang="en"/>
              <a:t>• We recommend that you check with your high school counselor or</a:t>
            </a:r>
            <a:endParaRPr/>
          </a:p>
          <a:p>
            <a:pPr indent="0" lvl="0" marL="0" rtl="0" algn="l">
              <a:lnSpc>
                <a:spcPct val="115000"/>
              </a:lnSpc>
              <a:spcBef>
                <a:spcPts val="0"/>
              </a:spcBef>
              <a:spcAft>
                <a:spcPts val="0"/>
              </a:spcAft>
              <a:buNone/>
            </a:pPr>
            <a:r>
              <a:rPr lang="en"/>
              <a:t>your college or career school financial aid office to see what types of</a:t>
            </a:r>
            <a:endParaRPr/>
          </a:p>
          <a:p>
            <a:pPr indent="0" lvl="0" marL="0" rtl="0" algn="l">
              <a:lnSpc>
                <a:spcPct val="115000"/>
              </a:lnSpc>
              <a:spcBef>
                <a:spcPts val="0"/>
              </a:spcBef>
              <a:spcAft>
                <a:spcPts val="0"/>
              </a:spcAft>
              <a:buNone/>
            </a:pPr>
            <a:r>
              <a:rPr lang="en"/>
              <a:t>financial aid you may be eligible to receive and whether completing</a:t>
            </a:r>
            <a:endParaRPr/>
          </a:p>
          <a:p>
            <a:pPr indent="0" lvl="0" marL="0" rtl="0" algn="l">
              <a:lnSpc>
                <a:spcPct val="115000"/>
              </a:lnSpc>
              <a:spcBef>
                <a:spcPts val="0"/>
              </a:spcBef>
              <a:spcAft>
                <a:spcPts val="0"/>
              </a:spcAft>
              <a:buNone/>
            </a:pPr>
            <a:r>
              <a:rPr lang="en"/>
              <a:t>the FAFSA is the way to apply for that aid</a:t>
            </a:r>
            <a:endParaRPr/>
          </a:p>
          <a:p>
            <a:pPr indent="0" lvl="0" marL="0" rtl="0" algn="l">
              <a:lnSpc>
                <a:spcPct val="100000"/>
              </a:lnSpc>
              <a:spcBef>
                <a:spcPts val="0"/>
              </a:spcBef>
              <a:spcAft>
                <a:spcPts val="0"/>
              </a:spcAft>
              <a:buNone/>
            </a:pPr>
            <a:r>
              <a:t/>
            </a:r>
            <a:endParaRPr/>
          </a:p>
        </p:txBody>
      </p:sp>
      <p:pic>
        <p:nvPicPr>
          <p:cNvPr id="161" name="Google Shape;161;p24"/>
          <p:cNvPicPr preferRelativeResize="0"/>
          <p:nvPr/>
        </p:nvPicPr>
        <p:blipFill>
          <a:blip r:embed="rId3">
            <a:alphaModFix/>
          </a:blip>
          <a:stretch>
            <a:fillRect/>
          </a:stretch>
        </p:blipFill>
        <p:spPr>
          <a:xfrm>
            <a:off x="6660873" y="152823"/>
            <a:ext cx="2392300" cy="1361250"/>
          </a:xfrm>
          <a:prstGeom prst="rect">
            <a:avLst/>
          </a:prstGeom>
          <a:noFill/>
          <a:ln>
            <a:noFill/>
          </a:ln>
        </p:spPr>
      </p:pic>
      <p:sp>
        <p:nvSpPr>
          <p:cNvPr id="162" name="Google Shape;162;p24"/>
          <p:cNvSpPr txBox="1"/>
          <p:nvPr/>
        </p:nvSpPr>
        <p:spPr>
          <a:xfrm>
            <a:off x="7069800" y="1560975"/>
            <a:ext cx="1915500" cy="6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FF"/>
                </a:solidFill>
                <a:latin typeface="Roboto"/>
                <a:ea typeface="Roboto"/>
                <a:cs typeface="Roboto"/>
                <a:sym typeface="Roboto"/>
              </a:rPr>
              <a:t>1st Latino DACA Rhodes Scholar!</a:t>
            </a:r>
            <a:endParaRPr b="1">
              <a:solidFill>
                <a:srgbClr val="0000FF"/>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t>Scholarships + College Student = Potential Internship</a:t>
            </a:r>
            <a:endParaRPr b="1" sz="2500"/>
          </a:p>
        </p:txBody>
      </p:sp>
      <p:sp>
        <p:nvSpPr>
          <p:cNvPr id="168" name="Google Shape;168;p25"/>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lot of times companies will sponsor scholarship organizations and can have your resume readily available to provide to recruiters!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69" name="Google Shape;169;p25"/>
          <p:cNvPicPr preferRelativeResize="0"/>
          <p:nvPr/>
        </p:nvPicPr>
        <p:blipFill>
          <a:blip r:embed="rId3">
            <a:alphaModFix/>
          </a:blip>
          <a:stretch>
            <a:fillRect/>
          </a:stretch>
        </p:blipFill>
        <p:spPr>
          <a:xfrm>
            <a:off x="366849" y="1991400"/>
            <a:ext cx="2429449" cy="1049975"/>
          </a:xfrm>
          <a:prstGeom prst="rect">
            <a:avLst/>
          </a:prstGeom>
          <a:noFill/>
          <a:ln>
            <a:noFill/>
          </a:ln>
        </p:spPr>
      </p:pic>
      <p:pic>
        <p:nvPicPr>
          <p:cNvPr id="170" name="Google Shape;170;p25"/>
          <p:cNvPicPr preferRelativeResize="0"/>
          <p:nvPr/>
        </p:nvPicPr>
        <p:blipFill>
          <a:blip r:embed="rId4">
            <a:alphaModFix/>
          </a:blip>
          <a:stretch>
            <a:fillRect/>
          </a:stretch>
        </p:blipFill>
        <p:spPr>
          <a:xfrm>
            <a:off x="2796301" y="2045200"/>
            <a:ext cx="1068999" cy="1152425"/>
          </a:xfrm>
          <a:prstGeom prst="rect">
            <a:avLst/>
          </a:prstGeom>
          <a:noFill/>
          <a:ln>
            <a:noFill/>
          </a:ln>
        </p:spPr>
      </p:pic>
      <p:pic>
        <p:nvPicPr>
          <p:cNvPr id="171" name="Google Shape;171;p25"/>
          <p:cNvPicPr preferRelativeResize="0"/>
          <p:nvPr/>
        </p:nvPicPr>
        <p:blipFill>
          <a:blip r:embed="rId5">
            <a:alphaModFix/>
          </a:blip>
          <a:stretch>
            <a:fillRect/>
          </a:stretch>
        </p:blipFill>
        <p:spPr>
          <a:xfrm>
            <a:off x="7006913" y="2111563"/>
            <a:ext cx="2066925" cy="809625"/>
          </a:xfrm>
          <a:prstGeom prst="rect">
            <a:avLst/>
          </a:prstGeom>
          <a:noFill/>
          <a:ln>
            <a:noFill/>
          </a:ln>
        </p:spPr>
      </p:pic>
      <p:pic>
        <p:nvPicPr>
          <p:cNvPr id="172" name="Google Shape;172;p25"/>
          <p:cNvPicPr preferRelativeResize="0"/>
          <p:nvPr/>
        </p:nvPicPr>
        <p:blipFill>
          <a:blip r:embed="rId6">
            <a:alphaModFix/>
          </a:blip>
          <a:stretch>
            <a:fillRect/>
          </a:stretch>
        </p:blipFill>
        <p:spPr>
          <a:xfrm>
            <a:off x="4332799" y="2111575"/>
            <a:ext cx="2603877" cy="1152425"/>
          </a:xfrm>
          <a:prstGeom prst="rect">
            <a:avLst/>
          </a:prstGeom>
          <a:noFill/>
          <a:ln>
            <a:noFill/>
          </a:ln>
        </p:spPr>
      </p:pic>
      <p:sp>
        <p:nvSpPr>
          <p:cNvPr id="173" name="Google Shape;173;p25"/>
          <p:cNvSpPr txBox="1"/>
          <p:nvPr/>
        </p:nvSpPr>
        <p:spPr>
          <a:xfrm>
            <a:off x="366850" y="3416575"/>
            <a:ext cx="8112600" cy="1426200"/>
          </a:xfrm>
          <a:prstGeom prst="rect">
            <a:avLst/>
          </a:prstGeom>
          <a:solidFill>
            <a:schemeClr val="lt1"/>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2"/>
                </a:solidFill>
                <a:latin typeface="Roboto"/>
                <a:ea typeface="Roboto"/>
                <a:cs typeface="Roboto"/>
                <a:sym typeface="Roboto"/>
              </a:rPr>
              <a:t>Professional societies can also be a good resource and may have programs:</a:t>
            </a:r>
            <a:endParaRPr sz="1800">
              <a:solidFill>
                <a:schemeClr val="dk2"/>
              </a:solidFill>
              <a:latin typeface="Roboto"/>
              <a:ea typeface="Roboto"/>
              <a:cs typeface="Roboto"/>
              <a:sym typeface="Roboto"/>
            </a:endParaRPr>
          </a:p>
          <a:p>
            <a:pPr indent="0" lvl="0" marL="0" rtl="0" algn="l">
              <a:lnSpc>
                <a:spcPct val="115000"/>
              </a:lnSpc>
              <a:spcBef>
                <a:spcPts val="0"/>
              </a:spcBef>
              <a:spcAft>
                <a:spcPts val="0"/>
              </a:spcAft>
              <a:buNone/>
            </a:pPr>
            <a:r>
              <a:rPr lang="en" sz="1800">
                <a:solidFill>
                  <a:schemeClr val="dk2"/>
                </a:solidFill>
                <a:latin typeface="Roboto"/>
                <a:ea typeface="Roboto"/>
                <a:cs typeface="Roboto"/>
                <a:sym typeface="Roboto"/>
              </a:rPr>
              <a:t>• </a:t>
            </a:r>
            <a:r>
              <a:rPr lang="en" sz="1800" u="sng">
                <a:solidFill>
                  <a:schemeClr val="accent5"/>
                </a:solidFill>
                <a:latin typeface="Roboto"/>
                <a:ea typeface="Roboto"/>
                <a:cs typeface="Roboto"/>
                <a:sym typeface="Roboto"/>
                <a:hlinkClick r:id="rId7">
                  <a:extLst>
                    <a:ext uri="{A12FA001-AC4F-418D-AE19-62706E023703}">
                      <ahyp:hlinkClr val="tx"/>
                    </a:ext>
                  </a:extLst>
                </a:hlinkClick>
              </a:rPr>
              <a:t>American Chemical Society - ACS Scholars Program</a:t>
            </a:r>
            <a:endParaRPr sz="1800">
              <a:solidFill>
                <a:schemeClr val="dk2"/>
              </a:solidFill>
              <a:latin typeface="Roboto"/>
              <a:ea typeface="Roboto"/>
              <a:cs typeface="Roboto"/>
              <a:sym typeface="Roboto"/>
            </a:endParaRPr>
          </a:p>
          <a:p>
            <a:pPr indent="0" lvl="0" marL="0" rtl="0" algn="l">
              <a:lnSpc>
                <a:spcPct val="115000"/>
              </a:lnSpc>
              <a:spcBef>
                <a:spcPts val="0"/>
              </a:spcBef>
              <a:spcAft>
                <a:spcPts val="0"/>
              </a:spcAft>
              <a:buNone/>
            </a:pPr>
            <a:r>
              <a:rPr lang="en" sz="1800">
                <a:solidFill>
                  <a:schemeClr val="dk2"/>
                </a:solidFill>
                <a:latin typeface="Roboto"/>
                <a:ea typeface="Roboto"/>
                <a:cs typeface="Roboto"/>
                <a:sym typeface="Roboto"/>
              </a:rPr>
              <a:t>• </a:t>
            </a:r>
            <a:r>
              <a:rPr lang="en" sz="1800" u="sng">
                <a:solidFill>
                  <a:schemeClr val="accent5"/>
                </a:solidFill>
                <a:latin typeface="Roboto"/>
                <a:ea typeface="Roboto"/>
                <a:cs typeface="Roboto"/>
                <a:sym typeface="Roboto"/>
                <a:hlinkClick r:id="rId8">
                  <a:extLst>
                    <a:ext uri="{A12FA001-AC4F-418D-AE19-62706E023703}">
                      <ahyp:hlinkClr val="tx"/>
                    </a:ext>
                  </a:extLst>
                </a:hlinkClick>
              </a:rPr>
              <a:t>Society of Women Engineers </a:t>
            </a:r>
            <a:endParaRPr>
              <a:latin typeface="Roboto"/>
              <a:ea typeface="Roboto"/>
              <a:cs typeface="Roboto"/>
              <a:sym typeface="Roboto"/>
            </a:endParaRPr>
          </a:p>
          <a:p>
            <a:pPr indent="0" lvl="0" marL="0" rtl="0" algn="l">
              <a:lnSpc>
                <a:spcPct val="115000"/>
              </a:lnSpc>
              <a:spcBef>
                <a:spcPts val="0"/>
              </a:spcBef>
              <a:spcAft>
                <a:spcPts val="0"/>
              </a:spcAft>
              <a:buNone/>
            </a:pPr>
            <a:r>
              <a:rPr lang="en" sz="1800">
                <a:solidFill>
                  <a:schemeClr val="dk2"/>
                </a:solidFill>
                <a:latin typeface="Roboto"/>
                <a:ea typeface="Roboto"/>
                <a:cs typeface="Roboto"/>
                <a:sym typeface="Roboto"/>
              </a:rPr>
              <a:t>• </a:t>
            </a:r>
            <a:r>
              <a:rPr lang="en" sz="1700" u="sng">
                <a:solidFill>
                  <a:schemeClr val="hlink"/>
                </a:solidFill>
                <a:latin typeface="Roboto"/>
                <a:ea typeface="Roboto"/>
                <a:cs typeface="Roboto"/>
                <a:sym typeface="Roboto"/>
                <a:hlinkClick r:id="rId9"/>
              </a:rPr>
              <a:t>MALDEF - Mexican American Legal Defense and Educational Fund</a:t>
            </a:r>
            <a:endParaRPr sz="1700">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par>
                                <p:cTn fill="hold" nodeType="with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par>
                                <p:cTn fill="hold" nodeType="with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par>
                                <p:cTn fill="hold" nodeType="with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000"/>
                                        <p:tgtEl>
                                          <p:spTgt spid="172"/>
                                        </p:tgtEl>
                                      </p:cBhvr>
                                    </p:animEffect>
                                  </p:childTnLst>
                                </p:cTn>
                              </p:par>
                              <p:par>
                                <p:cTn fill="hold" nodeType="with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6"/>
          <p:cNvPicPr preferRelativeResize="0"/>
          <p:nvPr/>
        </p:nvPicPr>
        <p:blipFill>
          <a:blip r:embed="rId3">
            <a:alphaModFix/>
          </a:blip>
          <a:stretch>
            <a:fillRect/>
          </a:stretch>
        </p:blipFill>
        <p:spPr>
          <a:xfrm>
            <a:off x="475650" y="64500"/>
            <a:ext cx="4764574" cy="4764574"/>
          </a:xfrm>
          <a:prstGeom prst="rect">
            <a:avLst/>
          </a:prstGeom>
          <a:noFill/>
          <a:ln>
            <a:noFill/>
          </a:ln>
        </p:spPr>
      </p:pic>
      <p:sp>
        <p:nvSpPr>
          <p:cNvPr id="179" name="Google Shape;179;p26"/>
          <p:cNvSpPr txBox="1"/>
          <p:nvPr/>
        </p:nvSpPr>
        <p:spPr>
          <a:xfrm>
            <a:off x="6215725" y="1249600"/>
            <a:ext cx="1660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oboto"/>
                <a:ea typeface="Roboto"/>
                <a:cs typeface="Roboto"/>
                <a:sym typeface="Roboto"/>
              </a:rPr>
              <a:t>https://docs.google.com/forms/d/1UyjFqJAqz0jyRReDZ-tT-Yl6u2YFAWo6pRGWuyoX2Bk/edit</a:t>
            </a:r>
            <a:endParaRPr>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txBox="1"/>
          <p:nvPr>
            <p:ph type="title"/>
          </p:nvPr>
        </p:nvSpPr>
        <p:spPr>
          <a:xfrm>
            <a:off x="224200" y="448775"/>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Spotlight</a:t>
            </a:r>
            <a:endParaRPr/>
          </a:p>
          <a:p>
            <a:pPr indent="0" lvl="0" marL="0" rtl="0" algn="l">
              <a:spcBef>
                <a:spcPts val="0"/>
              </a:spcBef>
              <a:spcAft>
                <a:spcPts val="0"/>
              </a:spcAft>
              <a:buNone/>
            </a:pPr>
            <a:r>
              <a:rPr lang="en"/>
              <a:t>2021-2022</a:t>
            </a:r>
            <a:endParaRPr/>
          </a:p>
          <a:p>
            <a:pPr indent="0" lvl="0" marL="0" rtl="0" algn="l">
              <a:spcBef>
                <a:spcPts val="0"/>
              </a:spcBef>
              <a:spcAft>
                <a:spcPts val="0"/>
              </a:spcAft>
              <a:buNone/>
            </a:pPr>
            <a:r>
              <a:rPr lang="en"/>
              <a:t>Scholarship </a:t>
            </a:r>
            <a:r>
              <a:rPr lang="en"/>
              <a:t>Recipients</a:t>
            </a:r>
            <a:endParaRPr/>
          </a:p>
        </p:txBody>
      </p:sp>
      <p:pic>
        <p:nvPicPr>
          <p:cNvPr id="185" name="Google Shape;185;p27"/>
          <p:cNvPicPr preferRelativeResize="0"/>
          <p:nvPr/>
        </p:nvPicPr>
        <p:blipFill>
          <a:blip r:embed="rId3">
            <a:alphaModFix/>
          </a:blip>
          <a:stretch>
            <a:fillRect/>
          </a:stretch>
        </p:blipFill>
        <p:spPr>
          <a:xfrm>
            <a:off x="3531100" y="820325"/>
            <a:ext cx="5425674" cy="33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89" name="Shape 189"/>
        <p:cNvGrpSpPr/>
        <p:nvPr/>
      </p:nvGrpSpPr>
      <p:grpSpPr>
        <a:xfrm>
          <a:off x="0" y="0"/>
          <a:ext cx="0" cy="0"/>
          <a:chOff x="0" y="0"/>
          <a:chExt cx="0" cy="0"/>
        </a:xfrm>
      </p:grpSpPr>
      <p:pic>
        <p:nvPicPr>
          <p:cNvPr id="190" name="Google Shape;190;p28"/>
          <p:cNvPicPr preferRelativeResize="0"/>
          <p:nvPr/>
        </p:nvPicPr>
        <p:blipFill rotWithShape="1">
          <a:blip r:embed="rId3">
            <a:alphaModFix/>
          </a:blip>
          <a:srcRect b="0" l="0" r="0" t="3670"/>
          <a:stretch/>
        </p:blipFill>
        <p:spPr>
          <a:xfrm>
            <a:off x="709450" y="1668825"/>
            <a:ext cx="3377925" cy="2579799"/>
          </a:xfrm>
          <a:prstGeom prst="rect">
            <a:avLst/>
          </a:prstGeom>
          <a:noFill/>
          <a:ln>
            <a:noFill/>
          </a:ln>
        </p:spPr>
      </p:pic>
      <p:pic>
        <p:nvPicPr>
          <p:cNvPr id="191" name="Google Shape;191;p28"/>
          <p:cNvPicPr preferRelativeResize="0"/>
          <p:nvPr/>
        </p:nvPicPr>
        <p:blipFill>
          <a:blip r:embed="rId4">
            <a:alphaModFix/>
          </a:blip>
          <a:stretch>
            <a:fillRect/>
          </a:stretch>
        </p:blipFill>
        <p:spPr>
          <a:xfrm>
            <a:off x="4708150" y="1722300"/>
            <a:ext cx="3999898" cy="2526325"/>
          </a:xfrm>
          <a:prstGeom prst="rect">
            <a:avLst/>
          </a:prstGeom>
          <a:noFill/>
          <a:ln>
            <a:noFill/>
          </a:ln>
        </p:spPr>
      </p:pic>
      <p:sp>
        <p:nvSpPr>
          <p:cNvPr id="192" name="Google Shape;192;p28"/>
          <p:cNvSpPr txBox="1"/>
          <p:nvPr>
            <p:ph idx="1" type="body"/>
          </p:nvPr>
        </p:nvSpPr>
        <p:spPr>
          <a:xfrm>
            <a:off x="398463" y="832800"/>
            <a:ext cx="39999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solidFill>
                  <a:srgbClr val="000000"/>
                </a:solidFill>
                <a:latin typeface="Arial"/>
                <a:ea typeface="Arial"/>
                <a:cs typeface="Arial"/>
                <a:sym typeface="Arial"/>
              </a:rPr>
              <a:t>The Kiewit Corporation scholarship goes to:</a:t>
            </a:r>
            <a:endParaRPr sz="1100">
              <a:solidFill>
                <a:srgbClr val="000000"/>
              </a:solidFill>
              <a:latin typeface="Arial"/>
              <a:ea typeface="Arial"/>
              <a:cs typeface="Arial"/>
              <a:sym typeface="Arial"/>
            </a:endParaRPr>
          </a:p>
          <a:p>
            <a:pPr indent="-298450" lvl="0" marL="457200" rtl="0" algn="l">
              <a:lnSpc>
                <a:spcPct val="100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Rogelio Mendoza </a:t>
            </a:r>
            <a:r>
              <a:rPr lang="en" sz="1100">
                <a:solidFill>
                  <a:srgbClr val="000000"/>
                </a:solidFill>
                <a:latin typeface="Arial"/>
                <a:ea typeface="Arial"/>
                <a:cs typeface="Arial"/>
                <a:sym typeface="Arial"/>
              </a:rPr>
              <a:t>who is a senior at University of Texas at Austin and studying mechanical engineering</a:t>
            </a:r>
            <a:endParaRPr/>
          </a:p>
        </p:txBody>
      </p:sp>
      <p:sp>
        <p:nvSpPr>
          <p:cNvPr id="193" name="Google Shape;193;p28"/>
          <p:cNvSpPr txBox="1"/>
          <p:nvPr>
            <p:ph idx="2" type="body"/>
          </p:nvPr>
        </p:nvSpPr>
        <p:spPr>
          <a:xfrm>
            <a:off x="4708150" y="832788"/>
            <a:ext cx="39999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solidFill>
                  <a:srgbClr val="000000"/>
                </a:solidFill>
                <a:latin typeface="Arial"/>
                <a:ea typeface="Arial"/>
                <a:cs typeface="Arial"/>
                <a:sym typeface="Arial"/>
              </a:rPr>
              <a:t>Congratulations to </a:t>
            </a:r>
            <a:r>
              <a:rPr b="1" lang="en" sz="1100">
                <a:solidFill>
                  <a:srgbClr val="000000"/>
                </a:solidFill>
                <a:latin typeface="Arial"/>
                <a:ea typeface="Arial"/>
                <a:cs typeface="Arial"/>
                <a:sym typeface="Arial"/>
              </a:rPr>
              <a:t>Andrea Rivera</a:t>
            </a:r>
            <a:r>
              <a:rPr lang="en" sz="1100">
                <a:solidFill>
                  <a:srgbClr val="000000"/>
                </a:solidFill>
                <a:latin typeface="Arial"/>
                <a:ea typeface="Arial"/>
                <a:cs typeface="Arial"/>
                <a:sym typeface="Arial"/>
              </a:rPr>
              <a:t> who will be awarded the </a:t>
            </a:r>
            <a:r>
              <a:rPr b="1" lang="en" sz="1100">
                <a:solidFill>
                  <a:srgbClr val="000000"/>
                </a:solidFill>
                <a:latin typeface="Arial"/>
                <a:ea typeface="Arial"/>
                <a:cs typeface="Arial"/>
                <a:sym typeface="Arial"/>
              </a:rPr>
              <a:t>Chappelear Scholarship</a:t>
            </a:r>
            <a:r>
              <a:rPr lang="en" sz="1100">
                <a:solidFill>
                  <a:srgbClr val="000000"/>
                </a:solidFill>
                <a:latin typeface="Arial"/>
                <a:ea typeface="Arial"/>
                <a:cs typeface="Arial"/>
                <a:sym typeface="Arial"/>
              </a:rPr>
              <a:t> for being the </a:t>
            </a:r>
            <a:r>
              <a:rPr b="1" lang="en" sz="1100">
                <a:solidFill>
                  <a:srgbClr val="000000"/>
                </a:solidFill>
                <a:latin typeface="Arial"/>
                <a:ea typeface="Arial"/>
                <a:cs typeface="Arial"/>
                <a:sym typeface="Arial"/>
              </a:rPr>
              <a:t>top female applicant </a:t>
            </a:r>
            <a:r>
              <a:rPr lang="en" sz="1100">
                <a:solidFill>
                  <a:srgbClr val="000000"/>
                </a:solidFill>
                <a:latin typeface="Arial"/>
                <a:ea typeface="Arial"/>
                <a:cs typeface="Arial"/>
                <a:sym typeface="Arial"/>
              </a:rPr>
              <a:t>this year. She is a senior studying aerospace engineering at Texas A&amp;M University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8B8DF"/>
            </a:gs>
            <a:gs pos="100000">
              <a:srgbClr val="516DB4"/>
            </a:gs>
          </a:gsLst>
          <a:lin ang="5400012" scaled="0"/>
        </a:gradFill>
      </p:bgPr>
    </p:bg>
    <p:spTree>
      <p:nvGrpSpPr>
        <p:cNvPr id="197" name="Shape 197"/>
        <p:cNvGrpSpPr/>
        <p:nvPr/>
      </p:nvGrpSpPr>
      <p:grpSpPr>
        <a:xfrm>
          <a:off x="0" y="0"/>
          <a:ext cx="0" cy="0"/>
          <a:chOff x="0" y="0"/>
          <a:chExt cx="0" cy="0"/>
        </a:xfrm>
      </p:grpSpPr>
      <p:pic>
        <p:nvPicPr>
          <p:cNvPr id="198" name="Google Shape;198;p29"/>
          <p:cNvPicPr preferRelativeResize="0"/>
          <p:nvPr/>
        </p:nvPicPr>
        <p:blipFill>
          <a:blip r:embed="rId3">
            <a:alphaModFix/>
          </a:blip>
          <a:stretch>
            <a:fillRect/>
          </a:stretch>
        </p:blipFill>
        <p:spPr>
          <a:xfrm>
            <a:off x="185425" y="757050"/>
            <a:ext cx="6344724" cy="3913975"/>
          </a:xfrm>
          <a:prstGeom prst="rect">
            <a:avLst/>
          </a:prstGeom>
          <a:noFill/>
          <a:ln>
            <a:noFill/>
          </a:ln>
        </p:spPr>
      </p:pic>
      <p:sp>
        <p:nvSpPr>
          <p:cNvPr id="199" name="Google Shape;199;p29"/>
          <p:cNvSpPr txBox="1"/>
          <p:nvPr/>
        </p:nvSpPr>
        <p:spPr>
          <a:xfrm>
            <a:off x="6352800" y="505288"/>
            <a:ext cx="2426700" cy="4417500"/>
          </a:xfrm>
          <a:prstGeom prst="rect">
            <a:avLst/>
          </a:prstGeom>
          <a:noFill/>
          <a:ln>
            <a:noFill/>
          </a:ln>
        </p:spPr>
        <p:txBody>
          <a:bodyPr anchorCtr="0" anchor="t" bIns="91425" lIns="91425" spcFirstLastPara="1" rIns="91425" wrap="square" tIns="91425">
            <a:spAutoFit/>
          </a:bodyPr>
          <a:lstStyle/>
          <a:p>
            <a:pPr indent="-298450" lvl="0" marL="457200" rtl="0" algn="l">
              <a:spcBef>
                <a:spcPts val="0"/>
              </a:spcBef>
              <a:spcAft>
                <a:spcPts val="0"/>
              </a:spcAft>
              <a:buSzPts val="1100"/>
              <a:buChar char="●"/>
            </a:pPr>
            <a:r>
              <a:rPr lang="en" sz="1100"/>
              <a:t>Stephanie Organista, a junior from the University of Houston majoring in Computer Science was a Technology Intern for AIG this Summer 2022.</a:t>
            </a:r>
            <a:endParaRPr sz="1100"/>
          </a:p>
          <a:p>
            <a:pPr indent="-298450" lvl="0" marL="457200" rtl="0" algn="l">
              <a:spcBef>
                <a:spcPts val="0"/>
              </a:spcBef>
              <a:spcAft>
                <a:spcPts val="0"/>
              </a:spcAft>
              <a:buSzPts val="1100"/>
              <a:buChar char="●"/>
            </a:pPr>
            <a:r>
              <a:rPr lang="en" sz="1100"/>
              <a:t>Nicole Hernandez, a sophomore from the University of Houston majoring in Electrical Engineering and is currently a TA for the course ENGI 1331: Computer &amp; Problem Solving and a piano teacher. </a:t>
            </a:r>
            <a:endParaRPr sz="1100"/>
          </a:p>
          <a:p>
            <a:pPr indent="-298450" lvl="0" marL="457200" rtl="0" algn="l">
              <a:spcBef>
                <a:spcPts val="0"/>
              </a:spcBef>
              <a:spcAft>
                <a:spcPts val="0"/>
              </a:spcAft>
              <a:buSzPts val="1100"/>
              <a:buChar char="●"/>
            </a:pPr>
            <a:r>
              <a:rPr lang="en" sz="1100"/>
              <a:t>Gabriela Campa, a Graduate student from the University of Houston pursuing a Masters in Environmental Engineering. She is currently working part-time as an engineering intern in a local civil firm and is also studying for the Fundamentals of Engineering Exam. </a:t>
            </a:r>
            <a:endParaRPr>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0"/>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Personal Statements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Telling Your Story</a:t>
            </a:r>
            <a:endParaRPr b="1"/>
          </a:p>
        </p:txBody>
      </p:sp>
      <p:sp>
        <p:nvSpPr>
          <p:cNvPr id="210" name="Google Shape;210;p31"/>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Allows you to learn about yourself, more so than any other part of the</a:t>
            </a:r>
            <a:endParaRPr/>
          </a:p>
          <a:p>
            <a:pPr indent="0" lvl="0" marL="0" rtl="0" algn="l">
              <a:spcBef>
                <a:spcPts val="0"/>
              </a:spcBef>
              <a:spcAft>
                <a:spcPts val="0"/>
              </a:spcAft>
              <a:buNone/>
            </a:pPr>
            <a:r>
              <a:rPr lang="en"/>
              <a:t>application</a:t>
            </a:r>
            <a:endParaRPr/>
          </a:p>
          <a:p>
            <a:pPr indent="0" lvl="0" marL="0" rtl="0" algn="l">
              <a:spcBef>
                <a:spcPts val="0"/>
              </a:spcBef>
              <a:spcAft>
                <a:spcPts val="0"/>
              </a:spcAft>
              <a:buNone/>
            </a:pPr>
            <a:r>
              <a:rPr lang="en"/>
              <a:t>• Addresses any points you might not have discussed anywhere else</a:t>
            </a:r>
            <a:endParaRPr/>
          </a:p>
          <a:p>
            <a:pPr indent="0" lvl="0" marL="0" rtl="0" algn="l">
              <a:spcBef>
                <a:spcPts val="0"/>
              </a:spcBef>
              <a:spcAft>
                <a:spcPts val="0"/>
              </a:spcAft>
              <a:buNone/>
            </a:pPr>
            <a:r>
              <a:rPr lang="en"/>
              <a:t>in the application</a:t>
            </a:r>
            <a:endParaRPr/>
          </a:p>
          <a:p>
            <a:pPr indent="0" lvl="0" marL="0" rtl="0" algn="l">
              <a:spcBef>
                <a:spcPts val="0"/>
              </a:spcBef>
              <a:spcAft>
                <a:spcPts val="0"/>
              </a:spcAft>
              <a:buNone/>
            </a:pPr>
            <a:r>
              <a:rPr lang="en"/>
              <a:t>• It is the ONE part of the application where you are in complete</a:t>
            </a:r>
            <a:endParaRPr/>
          </a:p>
          <a:p>
            <a:pPr indent="0" lvl="0" marL="0" rtl="0" algn="l">
              <a:spcBef>
                <a:spcPts val="0"/>
              </a:spcBef>
              <a:spcAft>
                <a:spcPts val="0"/>
              </a:spcAft>
              <a:buNone/>
            </a:pPr>
            <a:r>
              <a:rPr lang="en"/>
              <a:t>control: what you write about, and how (within given parameters)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Writing Process</a:t>
            </a:r>
            <a:endParaRPr b="1"/>
          </a:p>
        </p:txBody>
      </p:sp>
      <p:sp>
        <p:nvSpPr>
          <p:cNvPr id="216" name="Google Shape;216;p32"/>
          <p:cNvSpPr txBox="1"/>
          <p:nvPr>
            <p:ph idx="1" type="body"/>
          </p:nvPr>
        </p:nvSpPr>
        <p:spPr>
          <a:xfrm>
            <a:off x="311700" y="1229875"/>
            <a:ext cx="7876500" cy="3339000"/>
          </a:xfrm>
          <a:prstGeom prst="rect">
            <a:avLst/>
          </a:prstGeom>
          <a:solidFill>
            <a:srgbClr val="FFFFFF"/>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Read and re-read the question</a:t>
            </a:r>
            <a:endParaRPr/>
          </a:p>
          <a:p>
            <a:pPr indent="0" lvl="0" marL="0" rtl="0" algn="l">
              <a:lnSpc>
                <a:spcPct val="100000"/>
              </a:lnSpc>
              <a:spcBef>
                <a:spcPts val="0"/>
              </a:spcBef>
              <a:spcAft>
                <a:spcPts val="0"/>
              </a:spcAft>
              <a:buNone/>
            </a:pPr>
            <a:r>
              <a:rPr lang="en"/>
              <a:t>• Brainstorm – ask yourself questions like:</a:t>
            </a:r>
            <a:endParaRPr/>
          </a:p>
          <a:p>
            <a:pPr indent="0" lvl="0" marL="457200" rtl="0" algn="l">
              <a:lnSpc>
                <a:spcPct val="100000"/>
              </a:lnSpc>
              <a:spcBef>
                <a:spcPts val="0"/>
              </a:spcBef>
              <a:spcAft>
                <a:spcPts val="0"/>
              </a:spcAft>
              <a:buNone/>
            </a:pPr>
            <a:r>
              <a:rPr lang="en"/>
              <a:t>–What details of my life might help the admissions committee better</a:t>
            </a:r>
            <a:endParaRPr/>
          </a:p>
          <a:p>
            <a:pPr indent="0" lvl="0" marL="457200" rtl="0" algn="l">
              <a:lnSpc>
                <a:spcPct val="100000"/>
              </a:lnSpc>
              <a:spcBef>
                <a:spcPts val="0"/>
              </a:spcBef>
              <a:spcAft>
                <a:spcPts val="0"/>
              </a:spcAft>
              <a:buNone/>
            </a:pPr>
            <a:r>
              <a:rPr lang="en"/>
              <a:t>understand more about me?</a:t>
            </a:r>
            <a:endParaRPr/>
          </a:p>
          <a:p>
            <a:pPr indent="0" lvl="0" marL="457200" rtl="0" algn="l">
              <a:lnSpc>
                <a:spcPct val="100000"/>
              </a:lnSpc>
              <a:spcBef>
                <a:spcPts val="0"/>
              </a:spcBef>
              <a:spcAft>
                <a:spcPts val="0"/>
              </a:spcAft>
              <a:buNone/>
            </a:pPr>
            <a:r>
              <a:rPr lang="en"/>
              <a:t>–What unusual circumstances or obstacles have I overcome?</a:t>
            </a:r>
            <a:endParaRPr/>
          </a:p>
          <a:p>
            <a:pPr indent="0" lvl="0" marL="457200" rtl="0" algn="l">
              <a:lnSpc>
                <a:spcPct val="100000"/>
              </a:lnSpc>
              <a:spcBef>
                <a:spcPts val="0"/>
              </a:spcBef>
              <a:spcAft>
                <a:spcPts val="0"/>
              </a:spcAft>
              <a:buNone/>
            </a:pPr>
            <a:r>
              <a:rPr lang="en"/>
              <a:t>–What distinguishes me from other candidates?</a:t>
            </a:r>
            <a:endParaRPr/>
          </a:p>
          <a:p>
            <a:pPr indent="0" lvl="0" marL="457200" rtl="0" algn="l">
              <a:lnSpc>
                <a:spcPct val="100000"/>
              </a:lnSpc>
              <a:spcBef>
                <a:spcPts val="0"/>
              </a:spcBef>
              <a:spcAft>
                <a:spcPts val="0"/>
              </a:spcAft>
              <a:buNone/>
            </a:pPr>
            <a:r>
              <a:rPr lang="en"/>
              <a:t>–The person reading my application will have read hundreds (if not</a:t>
            </a:r>
            <a:endParaRPr/>
          </a:p>
          <a:p>
            <a:pPr indent="0" lvl="0" marL="457200" rtl="0" algn="l">
              <a:lnSpc>
                <a:spcPct val="100000"/>
              </a:lnSpc>
              <a:spcBef>
                <a:spcPts val="0"/>
              </a:spcBef>
              <a:spcAft>
                <a:spcPts val="0"/>
              </a:spcAft>
              <a:buNone/>
            </a:pPr>
            <a:r>
              <a:rPr lang="en"/>
              <a:t>thousands) of others. Does my essay have repeated clichés or overused</a:t>
            </a:r>
            <a:endParaRPr/>
          </a:p>
          <a:p>
            <a:pPr indent="0" lvl="0" marL="457200" rtl="0" algn="l">
              <a:lnSpc>
                <a:spcPct val="100000"/>
              </a:lnSpc>
              <a:spcBef>
                <a:spcPts val="0"/>
              </a:spcBef>
              <a:spcAft>
                <a:spcPts val="0"/>
              </a:spcAft>
              <a:buNone/>
            </a:pPr>
            <a:r>
              <a:rPr lang="en"/>
              <a:t>phrases?</a:t>
            </a:r>
            <a:endParaRPr/>
          </a:p>
          <a:p>
            <a:pPr indent="0" lvl="0" marL="457200" rtl="0" algn="l">
              <a:lnSpc>
                <a:spcPct val="100000"/>
              </a:lnSpc>
              <a:spcBef>
                <a:spcPts val="0"/>
              </a:spcBef>
              <a:spcAft>
                <a:spcPts val="0"/>
              </a:spcAft>
              <a:buNone/>
            </a:pPr>
            <a:r>
              <a:rPr lang="en"/>
              <a:t>–After all these edits, does this still sound like me to people that</a:t>
            </a:r>
            <a:endParaRPr/>
          </a:p>
          <a:p>
            <a:pPr indent="0" lvl="0" marL="457200" rtl="0" algn="l">
              <a:lnSpc>
                <a:spcPct val="100000"/>
              </a:lnSpc>
              <a:spcBef>
                <a:spcPts val="0"/>
              </a:spcBef>
              <a:spcAft>
                <a:spcPts val="0"/>
              </a:spcAft>
              <a:buNone/>
            </a:pPr>
            <a:r>
              <a:rPr lang="en"/>
              <a:t>know me?</a:t>
            </a:r>
            <a:endParaRPr/>
          </a:p>
        </p:txBody>
      </p:sp>
      <p:pic>
        <p:nvPicPr>
          <p:cNvPr id="217" name="Google Shape;217;p32"/>
          <p:cNvPicPr preferRelativeResize="0"/>
          <p:nvPr/>
        </p:nvPicPr>
        <p:blipFill>
          <a:blip r:embed="rId3">
            <a:alphaModFix/>
          </a:blip>
          <a:stretch>
            <a:fillRect/>
          </a:stretch>
        </p:blipFill>
        <p:spPr>
          <a:xfrm>
            <a:off x="6634600" y="99075"/>
            <a:ext cx="2197700" cy="16629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When Writing, DO NOT</a:t>
            </a:r>
            <a:endParaRPr b="1"/>
          </a:p>
        </p:txBody>
      </p:sp>
      <p:sp>
        <p:nvSpPr>
          <p:cNvPr id="223" name="Google Shape;223;p33"/>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 </a:t>
            </a:r>
            <a:r>
              <a:rPr lang="en"/>
              <a:t>Write an essay based on your resume</a:t>
            </a:r>
            <a:endParaRPr/>
          </a:p>
          <a:p>
            <a:pPr indent="0" lvl="0" marL="0" rtl="0" algn="l">
              <a:lnSpc>
                <a:spcPct val="100000"/>
              </a:lnSpc>
              <a:spcBef>
                <a:spcPts val="0"/>
              </a:spcBef>
              <a:spcAft>
                <a:spcPts val="0"/>
              </a:spcAft>
              <a:buNone/>
            </a:pPr>
            <a:r>
              <a:rPr lang="en"/>
              <a:t>• Write to impress</a:t>
            </a:r>
            <a:endParaRPr/>
          </a:p>
          <a:p>
            <a:pPr indent="0" lvl="0" marL="0" rtl="0" algn="l">
              <a:lnSpc>
                <a:spcPct val="100000"/>
              </a:lnSpc>
              <a:spcBef>
                <a:spcPts val="0"/>
              </a:spcBef>
              <a:spcAft>
                <a:spcPts val="0"/>
              </a:spcAft>
              <a:buNone/>
            </a:pPr>
            <a:r>
              <a:rPr lang="en"/>
              <a:t>• Complain, blame or whine</a:t>
            </a:r>
            <a:endParaRPr/>
          </a:p>
          <a:p>
            <a:pPr indent="0" lvl="0" marL="0" rtl="0" algn="l">
              <a:lnSpc>
                <a:spcPct val="100000"/>
              </a:lnSpc>
              <a:spcBef>
                <a:spcPts val="0"/>
              </a:spcBef>
              <a:spcAft>
                <a:spcPts val="0"/>
              </a:spcAft>
              <a:buNone/>
            </a:pPr>
            <a:r>
              <a:rPr lang="en"/>
              <a:t>• Preach to your reader</a:t>
            </a:r>
            <a:endParaRPr/>
          </a:p>
          <a:p>
            <a:pPr indent="0" lvl="0" marL="0" rtl="0" algn="l">
              <a:lnSpc>
                <a:spcPct val="100000"/>
              </a:lnSpc>
              <a:spcBef>
                <a:spcPts val="0"/>
              </a:spcBef>
              <a:spcAft>
                <a:spcPts val="0"/>
              </a:spcAft>
              <a:buNone/>
            </a:pPr>
            <a:r>
              <a:rPr lang="en"/>
              <a:t>• Heavily use boring clichés phrases</a:t>
            </a:r>
            <a:endParaRPr/>
          </a:p>
          <a:p>
            <a:pPr indent="0" lvl="0" marL="0" rtl="0" algn="l">
              <a:lnSpc>
                <a:spcPct val="100000"/>
              </a:lnSpc>
              <a:spcBef>
                <a:spcPts val="0"/>
              </a:spcBef>
              <a:spcAft>
                <a:spcPts val="0"/>
              </a:spcAft>
              <a:buNone/>
            </a:pPr>
            <a:r>
              <a:rPr lang="en"/>
              <a:t>• Use unconventional essay formats</a:t>
            </a:r>
            <a:endParaRPr/>
          </a:p>
          <a:p>
            <a:pPr indent="0" lvl="0" marL="0" rtl="0" algn="l">
              <a:lnSpc>
                <a:spcPct val="100000"/>
              </a:lnSpc>
              <a:spcBef>
                <a:spcPts val="0"/>
              </a:spcBef>
              <a:spcAft>
                <a:spcPts val="0"/>
              </a:spcAft>
              <a:buNone/>
            </a:pPr>
            <a:r>
              <a:rPr lang="en"/>
              <a:t>• Submit supplemental materials unless they are requested</a:t>
            </a:r>
            <a:endParaRPr/>
          </a:p>
          <a:p>
            <a:pPr indent="0" lvl="0" marL="0" rtl="0" algn="l">
              <a:lnSpc>
                <a:spcPct val="100000"/>
              </a:lnSpc>
              <a:spcBef>
                <a:spcPts val="0"/>
              </a:spcBef>
              <a:spcAft>
                <a:spcPts val="0"/>
              </a:spcAft>
              <a:buNone/>
            </a:pPr>
            <a:r>
              <a:rPr lang="en"/>
              <a:t>• Get the name of the school/scholarship wrong or forget to edit</a:t>
            </a:r>
            <a:endParaRPr/>
          </a:p>
          <a:p>
            <a:pPr indent="0" lvl="0" marL="0" rtl="0" algn="l">
              <a:lnSpc>
                <a:spcPct val="100000"/>
              </a:lnSpc>
              <a:spcBef>
                <a:spcPts val="0"/>
              </a:spcBef>
              <a:spcAft>
                <a:spcPts val="0"/>
              </a:spcAft>
              <a:buNone/>
            </a:pPr>
            <a:r>
              <a:rPr lang="en"/>
              <a:t>• Use inappropriate word usage</a:t>
            </a:r>
            <a:endParaRPr/>
          </a:p>
          <a:p>
            <a:pPr indent="0" lvl="0" marL="0" rtl="0" algn="l">
              <a:lnSpc>
                <a:spcPct val="100000"/>
              </a:lnSpc>
              <a:spcBef>
                <a:spcPts val="0"/>
              </a:spcBef>
              <a:spcAft>
                <a:spcPts val="0"/>
              </a:spcAft>
              <a:buNone/>
            </a:pPr>
            <a:r>
              <a:rPr lang="en"/>
              <a:t>• Talk about money as a motivator</a:t>
            </a:r>
            <a:endParaRPr/>
          </a:p>
        </p:txBody>
      </p:sp>
      <p:sp>
        <p:nvSpPr>
          <p:cNvPr id="224" name="Google Shape;224;p33"/>
          <p:cNvSpPr/>
          <p:nvPr/>
        </p:nvSpPr>
        <p:spPr>
          <a:xfrm>
            <a:off x="5327900" y="634850"/>
            <a:ext cx="3504300" cy="1803900"/>
          </a:xfrm>
          <a:prstGeom prst="cloudCallout">
            <a:avLst>
              <a:gd fmla="val 26932" name="adj1"/>
              <a:gd fmla="val 73615" name="adj2"/>
            </a:avLst>
          </a:prstGeom>
          <a:solidFill>
            <a:srgbClr val="D9D2E9"/>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Roboto"/>
                <a:ea typeface="Roboto"/>
                <a:cs typeface="Roboto"/>
                <a:sym typeface="Roboto"/>
              </a:rPr>
              <a:t>Be patient and give yourself grace! Essays will take lots of revisions and take time</a:t>
            </a:r>
            <a:endParaRPr b="1">
              <a:latin typeface="Roboto"/>
              <a:ea typeface="Roboto"/>
              <a:cs typeface="Roboto"/>
              <a:sym typeface="Roboto"/>
            </a:endParaRPr>
          </a:p>
          <a:p>
            <a:pPr indent="0" lvl="0" marL="0" rtl="0" algn="ctr">
              <a:spcBef>
                <a:spcPts val="0"/>
              </a:spcBef>
              <a:spcAft>
                <a:spcPts val="0"/>
              </a:spcAft>
              <a:buNone/>
            </a:pPr>
            <a:r>
              <a:rPr b="1" lang="en">
                <a:latin typeface="Roboto"/>
                <a:ea typeface="Roboto"/>
                <a:cs typeface="Roboto"/>
                <a:sym typeface="Roboto"/>
              </a:rPr>
              <a:t>Ask your friends or professors!</a:t>
            </a:r>
            <a:endParaRPr b="1">
              <a:latin typeface="Roboto"/>
              <a:ea typeface="Roboto"/>
              <a:cs typeface="Roboto"/>
              <a:sym typeface="Roboto"/>
            </a:endParaRPr>
          </a:p>
        </p:txBody>
      </p:sp>
      <p:pic>
        <p:nvPicPr>
          <p:cNvPr id="225" name="Google Shape;225;p33"/>
          <p:cNvPicPr preferRelativeResize="0"/>
          <p:nvPr/>
        </p:nvPicPr>
        <p:blipFill>
          <a:blip r:embed="rId3">
            <a:alphaModFix/>
          </a:blip>
          <a:stretch>
            <a:fillRect/>
          </a:stretch>
        </p:blipFill>
        <p:spPr>
          <a:xfrm>
            <a:off x="7629325" y="3070225"/>
            <a:ext cx="1324075" cy="1749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par>
                                <p:cTn fill="hold" nodeType="with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Different Scholarship Essay Prompts</a:t>
            </a:r>
            <a:endParaRPr b="1"/>
          </a:p>
        </p:txBody>
      </p:sp>
      <p:sp>
        <p:nvSpPr>
          <p:cNvPr id="231" name="Google Shape;231;p34"/>
          <p:cNvSpPr txBox="1"/>
          <p:nvPr>
            <p:ph idx="1" type="body"/>
          </p:nvPr>
        </p:nvSpPr>
        <p:spPr>
          <a:xfrm>
            <a:off x="311700" y="1229875"/>
            <a:ext cx="8520600" cy="3339000"/>
          </a:xfrm>
          <a:prstGeom prst="rect">
            <a:avLst/>
          </a:prstGeom>
          <a:solidFill>
            <a:schemeClr val="lt1"/>
          </a:solidFill>
        </p:spPr>
        <p:txBody>
          <a:bodyPr anchorCtr="0" anchor="t" bIns="91425" lIns="91425" spcFirstLastPara="1" rIns="91425" wrap="square" tIns="91425">
            <a:noAutofit/>
          </a:bodyPr>
          <a:lstStyle/>
          <a:p>
            <a:pPr indent="0" lvl="0" marL="0" rtl="0" algn="l">
              <a:spcBef>
                <a:spcPts val="0"/>
              </a:spcBef>
              <a:spcAft>
                <a:spcPts val="0"/>
              </a:spcAft>
              <a:buNone/>
            </a:pPr>
            <a:r>
              <a:rPr lang="en" sz="1500"/>
              <a:t>• </a:t>
            </a:r>
            <a:r>
              <a:rPr lang="en" sz="1500">
                <a:solidFill>
                  <a:srgbClr val="333333"/>
                </a:solidFill>
                <a:highlight>
                  <a:srgbClr val="FFFFFF"/>
                </a:highlight>
              </a:rPr>
              <a:t>Share an inspirational quote and its meaning to you. </a:t>
            </a:r>
            <a:endParaRPr sz="1500">
              <a:solidFill>
                <a:srgbClr val="333333"/>
              </a:solidFill>
              <a:highlight>
                <a:srgbClr val="FFFFFF"/>
              </a:highlight>
            </a:endParaRPr>
          </a:p>
          <a:p>
            <a:pPr indent="0" lvl="0" marL="0" rtl="0" algn="l">
              <a:spcBef>
                <a:spcPts val="0"/>
              </a:spcBef>
              <a:spcAft>
                <a:spcPts val="0"/>
              </a:spcAft>
              <a:buNone/>
            </a:pPr>
            <a:r>
              <a:t/>
            </a:r>
            <a:endParaRPr sz="1500">
              <a:solidFill>
                <a:srgbClr val="333333"/>
              </a:solidFill>
              <a:highlight>
                <a:srgbClr val="FFFFFF"/>
              </a:highlight>
            </a:endParaRPr>
          </a:p>
          <a:p>
            <a:pPr indent="0" lvl="0" marL="0" rtl="0" algn="l">
              <a:lnSpc>
                <a:spcPct val="150000"/>
              </a:lnSpc>
              <a:spcBef>
                <a:spcPts val="0"/>
              </a:spcBef>
              <a:spcAft>
                <a:spcPts val="0"/>
              </a:spcAft>
              <a:buNone/>
            </a:pPr>
            <a:r>
              <a:rPr lang="en" sz="1500"/>
              <a:t>• </a:t>
            </a:r>
            <a:r>
              <a:rPr lang="en" sz="1500">
                <a:solidFill>
                  <a:srgbClr val="0E1138"/>
                </a:solidFill>
                <a:highlight>
                  <a:srgbClr val="FFFFFF"/>
                </a:highlight>
              </a:rPr>
              <a:t>What’s the most difficult challenge you’ve ever faced? How did you handle it?</a:t>
            </a:r>
            <a:endParaRPr sz="1500">
              <a:solidFill>
                <a:srgbClr val="0E1138"/>
              </a:solidFill>
              <a:highlight>
                <a:srgbClr val="FFFFFF"/>
              </a:highlight>
            </a:endParaRPr>
          </a:p>
          <a:p>
            <a:pPr indent="0" lvl="0" marL="0" rtl="0" algn="l">
              <a:spcBef>
                <a:spcPts val="1200"/>
              </a:spcBef>
              <a:spcAft>
                <a:spcPts val="0"/>
              </a:spcAft>
              <a:buNone/>
            </a:pPr>
            <a:r>
              <a:rPr lang="en" sz="1500"/>
              <a:t>• </a:t>
            </a:r>
            <a:r>
              <a:rPr lang="en" sz="1500">
                <a:solidFill>
                  <a:srgbClr val="0E1138"/>
                </a:solidFill>
                <a:highlight>
                  <a:srgbClr val="FFFFFF"/>
                </a:highlight>
              </a:rPr>
              <a:t>What does being Hispanic mean to you, and how do your life experiences shape your answer?</a:t>
            </a:r>
            <a:endParaRPr sz="1500">
              <a:solidFill>
                <a:srgbClr val="0E1138"/>
              </a:solidFill>
              <a:highlight>
                <a:srgbClr val="FFFFFF"/>
              </a:highlight>
            </a:endParaRPr>
          </a:p>
          <a:p>
            <a:pPr indent="0" lvl="0" marL="0" rtl="0" algn="l">
              <a:lnSpc>
                <a:spcPct val="100000"/>
              </a:lnSpc>
              <a:spcBef>
                <a:spcPts val="1200"/>
              </a:spcBef>
              <a:spcAft>
                <a:spcPts val="0"/>
              </a:spcAft>
              <a:buNone/>
            </a:pPr>
            <a:r>
              <a:rPr lang="en" sz="1700"/>
              <a:t>• </a:t>
            </a:r>
            <a:r>
              <a:rPr lang="en" sz="1500">
                <a:solidFill>
                  <a:srgbClr val="333333"/>
                </a:solidFill>
                <a:highlight>
                  <a:srgbClr val="FFFFFF"/>
                </a:highlight>
              </a:rPr>
              <a:t>You have been invited to address a Joint Meeting of the United States Congress at the Capitol Building in Washington D.C. All 100 US Senators and 435 US Representatives will be in attendance. What will your speech be about?.</a:t>
            </a:r>
            <a:endParaRPr sz="1500">
              <a:solidFill>
                <a:srgbClr val="0E1138"/>
              </a:solidFill>
              <a:highlight>
                <a:srgbClr val="FFFFFF"/>
              </a:highlight>
            </a:endParaRPr>
          </a:p>
          <a:p>
            <a:pPr indent="0" lvl="0" marL="0" rtl="0" algn="l">
              <a:spcBef>
                <a:spcPts val="1200"/>
              </a:spcBef>
              <a:spcAft>
                <a:spcPts val="0"/>
              </a:spcAft>
              <a:buNone/>
            </a:pPr>
            <a:r>
              <a:rPr lang="en" sz="1500"/>
              <a:t>• </a:t>
            </a:r>
            <a:r>
              <a:rPr lang="en" sz="1500">
                <a:solidFill>
                  <a:srgbClr val="000000"/>
                </a:solidFill>
              </a:rPr>
              <a:t>If we did an online search of you 10 years from now, what would it say you had accomplished</a:t>
            </a:r>
            <a:r>
              <a:rPr b="1" lang="en" sz="1500">
                <a:solidFill>
                  <a:srgbClr val="000000"/>
                </a:solidFill>
              </a:rPr>
              <a:t> </a:t>
            </a:r>
            <a:r>
              <a:rPr lang="en" sz="1500">
                <a:solidFill>
                  <a:srgbClr val="000000"/>
                </a:solidFill>
              </a:rPr>
              <a:t>in your life and career? What else would the search reveal about you?</a:t>
            </a:r>
            <a:endParaRPr sz="1500">
              <a:solidFill>
                <a:srgbClr val="000000"/>
              </a:solidFill>
            </a:endParaRPr>
          </a:p>
          <a:p>
            <a:pPr indent="0" lvl="0" marL="0" rtl="0" algn="l">
              <a:spcBef>
                <a:spcPts val="1200"/>
              </a:spcBef>
              <a:spcAft>
                <a:spcPts val="0"/>
              </a:spcAft>
              <a:buNone/>
            </a:pPr>
            <a:r>
              <a:t/>
            </a:r>
            <a:endParaRPr sz="1200">
              <a:solidFill>
                <a:srgbClr val="0E1138"/>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t/>
            </a:r>
            <a:endParaRPr sz="1200">
              <a:solidFill>
                <a:srgbClr val="0E1138"/>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sz="1250">
              <a:solidFill>
                <a:srgbClr val="333333"/>
              </a:solidFill>
              <a:highlight>
                <a:srgbClr val="FFFFFF"/>
              </a:highlight>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5"/>
          <p:cNvSpPr txBox="1"/>
          <p:nvPr/>
        </p:nvSpPr>
        <p:spPr>
          <a:xfrm>
            <a:off x="4511750" y="1843450"/>
            <a:ext cx="4545000" cy="2943300"/>
          </a:xfrm>
          <a:prstGeom prst="rect">
            <a:avLst/>
          </a:prstGeom>
          <a:solidFill>
            <a:srgbClr val="FFFFFF"/>
          </a:solidFill>
          <a:ln cap="flat" cmpd="sng" w="2857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0000"/>
                </a:solidFill>
                <a:latin typeface="Roboto"/>
                <a:ea typeface="Roboto"/>
                <a:cs typeface="Roboto"/>
                <a:sym typeface="Roboto"/>
              </a:rPr>
              <a:t>I want to be a doctor.</a:t>
            </a:r>
            <a:r>
              <a:rPr lang="en" sz="1200">
                <a:solidFill>
                  <a:schemeClr val="dk2"/>
                </a:solidFill>
                <a:latin typeface="Roboto"/>
                <a:ea typeface="Roboto"/>
                <a:cs typeface="Roboto"/>
                <a:sym typeface="Roboto"/>
              </a:rPr>
              <a:t> </a:t>
            </a:r>
            <a:r>
              <a:rPr lang="en" sz="1200">
                <a:solidFill>
                  <a:srgbClr val="38761D"/>
                </a:solidFill>
                <a:latin typeface="Roboto"/>
                <a:ea typeface="Roboto"/>
                <a:cs typeface="Roboto"/>
                <a:sym typeface="Roboto"/>
              </a:rPr>
              <a:t>I aspire to study immunology to be able to study more about autoimmune diseases and pave a way for treatments.</a:t>
            </a:r>
            <a:endParaRPr sz="1200">
              <a:solidFill>
                <a:srgbClr val="38761D"/>
              </a:solidFill>
              <a:latin typeface="Roboto"/>
              <a:ea typeface="Roboto"/>
              <a:cs typeface="Roboto"/>
              <a:sym typeface="Roboto"/>
            </a:endParaRPr>
          </a:p>
          <a:p>
            <a:pPr indent="0" lvl="0" marL="0" rtl="0" algn="l">
              <a:lnSpc>
                <a:spcPct val="115000"/>
              </a:lnSpc>
              <a:spcBef>
                <a:spcPts val="1600"/>
              </a:spcBef>
              <a:spcAft>
                <a:spcPts val="0"/>
              </a:spcAft>
              <a:buNone/>
            </a:pPr>
            <a:r>
              <a:rPr lang="en" sz="1200">
                <a:solidFill>
                  <a:schemeClr val="dk2"/>
                </a:solidFill>
                <a:latin typeface="Roboto"/>
                <a:ea typeface="Roboto"/>
                <a:cs typeface="Roboto"/>
                <a:sym typeface="Roboto"/>
              </a:rPr>
              <a:t>To achieve my goals, I hope to obtain an undergraduate degree to enable me to apply to a competitive graduate school and perform cutting edge research. </a:t>
            </a:r>
            <a:endParaRPr sz="12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rPr lang="en" sz="1200">
                <a:solidFill>
                  <a:schemeClr val="dk2"/>
                </a:solidFill>
                <a:latin typeface="Roboto"/>
                <a:ea typeface="Roboto"/>
                <a:cs typeface="Roboto"/>
                <a:sym typeface="Roboto"/>
              </a:rPr>
              <a:t>I am most passionate about starting my own lab and mentoring others within my research field.</a:t>
            </a:r>
            <a:endParaRPr sz="1200">
              <a:solidFill>
                <a:schemeClr val="dk2"/>
              </a:solidFill>
              <a:latin typeface="Roboto"/>
              <a:ea typeface="Roboto"/>
              <a:cs typeface="Roboto"/>
              <a:sym typeface="Roboto"/>
            </a:endParaRPr>
          </a:p>
          <a:p>
            <a:pPr indent="0" lvl="0" marL="0" rtl="0" algn="l">
              <a:lnSpc>
                <a:spcPct val="115000"/>
              </a:lnSpc>
              <a:spcBef>
                <a:spcPts val="1600"/>
              </a:spcBef>
              <a:spcAft>
                <a:spcPts val="1600"/>
              </a:spcAft>
              <a:buNone/>
            </a:pPr>
            <a:r>
              <a:rPr lang="en" sz="1200">
                <a:solidFill>
                  <a:schemeClr val="dk2"/>
                </a:solidFill>
                <a:latin typeface="Roboto"/>
                <a:ea typeface="Roboto"/>
                <a:cs typeface="Roboto"/>
                <a:sym typeface="Roboto"/>
              </a:rPr>
              <a:t>Growing up in an </a:t>
            </a:r>
            <a:r>
              <a:rPr lang="en" sz="1200">
                <a:solidFill>
                  <a:schemeClr val="dk2"/>
                </a:solidFill>
                <a:latin typeface="Roboto"/>
                <a:ea typeface="Roboto"/>
                <a:cs typeface="Roboto"/>
                <a:sym typeface="Roboto"/>
              </a:rPr>
              <a:t>under resourced</a:t>
            </a:r>
            <a:r>
              <a:rPr lang="en" sz="1200">
                <a:solidFill>
                  <a:schemeClr val="dk2"/>
                </a:solidFill>
                <a:latin typeface="Roboto"/>
                <a:ea typeface="Roboto"/>
                <a:cs typeface="Roboto"/>
                <a:sym typeface="Roboto"/>
              </a:rPr>
              <a:t> community has inspired me to make an impact back home and help solve health disparities. </a:t>
            </a:r>
            <a:endParaRPr sz="1200">
              <a:solidFill>
                <a:schemeClr val="dk2"/>
              </a:solidFill>
              <a:latin typeface="Roboto"/>
              <a:ea typeface="Roboto"/>
              <a:cs typeface="Roboto"/>
              <a:sym typeface="Roboto"/>
            </a:endParaRPr>
          </a:p>
        </p:txBody>
      </p:sp>
      <p:sp>
        <p:nvSpPr>
          <p:cNvPr id="237" name="Google Shape;237;p3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Career Goals Based Scholarship Essay Tips</a:t>
            </a:r>
            <a:endParaRPr b="1"/>
          </a:p>
        </p:txBody>
      </p:sp>
      <p:sp>
        <p:nvSpPr>
          <p:cNvPr id="238" name="Google Shape;238;p35"/>
          <p:cNvSpPr txBox="1"/>
          <p:nvPr>
            <p:ph idx="1" type="body"/>
          </p:nvPr>
        </p:nvSpPr>
        <p:spPr>
          <a:xfrm>
            <a:off x="311700" y="1077475"/>
            <a:ext cx="8520600" cy="47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i="1" lang="en"/>
              <a:t>Describe your academic and career goals and your plans to </a:t>
            </a:r>
            <a:r>
              <a:rPr b="1" i="1" lang="en"/>
              <a:t>achieve</a:t>
            </a:r>
            <a:r>
              <a:rPr b="1" i="1" lang="en"/>
              <a:t> them. </a:t>
            </a:r>
            <a:endParaRPr b="1" i="1"/>
          </a:p>
          <a:p>
            <a:pPr indent="0" lvl="0" marL="0" rtl="0" algn="l">
              <a:spcBef>
                <a:spcPts val="1600"/>
              </a:spcBef>
              <a:spcAft>
                <a:spcPts val="1600"/>
              </a:spcAft>
              <a:buNone/>
            </a:pPr>
            <a:r>
              <a:t/>
            </a:r>
            <a:endParaRPr/>
          </a:p>
        </p:txBody>
      </p:sp>
      <p:sp>
        <p:nvSpPr>
          <p:cNvPr id="239" name="Google Shape;239;p35"/>
          <p:cNvSpPr txBox="1"/>
          <p:nvPr/>
        </p:nvSpPr>
        <p:spPr>
          <a:xfrm>
            <a:off x="70575" y="1813600"/>
            <a:ext cx="3541800" cy="30030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2"/>
                </a:solidFill>
                <a:latin typeface="Roboto"/>
                <a:ea typeface="Roboto"/>
                <a:cs typeface="Roboto"/>
                <a:sym typeface="Roboto"/>
              </a:rPr>
              <a:t>Try to be as specific as possible (avoid vague statements)</a:t>
            </a:r>
            <a:endParaRPr sz="12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t/>
            </a:r>
            <a:endParaRPr sz="12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rPr lang="en" sz="1200">
                <a:solidFill>
                  <a:schemeClr val="dk2"/>
                </a:solidFill>
                <a:latin typeface="Roboto"/>
                <a:ea typeface="Roboto"/>
                <a:cs typeface="Roboto"/>
                <a:sym typeface="Roboto"/>
              </a:rPr>
              <a:t>Discuss how your education will help you achieve your career goals (chronological order)</a:t>
            </a:r>
            <a:endParaRPr sz="12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rPr lang="en" sz="1200">
                <a:solidFill>
                  <a:schemeClr val="dk2"/>
                </a:solidFill>
                <a:latin typeface="Roboto"/>
                <a:ea typeface="Roboto"/>
                <a:cs typeface="Roboto"/>
                <a:sym typeface="Roboto"/>
              </a:rPr>
              <a:t>If you mention multiple goals, indicate which one you feel most strongly about</a:t>
            </a:r>
            <a:endParaRPr sz="12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rPr lang="en" sz="1200">
                <a:solidFill>
                  <a:schemeClr val="dk2"/>
                </a:solidFill>
                <a:latin typeface="Roboto"/>
                <a:ea typeface="Roboto"/>
                <a:cs typeface="Roboto"/>
                <a:sym typeface="Roboto"/>
              </a:rPr>
              <a:t>Point out solutions, not problems</a:t>
            </a:r>
            <a:endParaRPr sz="1200">
              <a:solidFill>
                <a:schemeClr val="dk2"/>
              </a:solidFill>
              <a:latin typeface="Roboto"/>
              <a:ea typeface="Roboto"/>
              <a:cs typeface="Roboto"/>
              <a:sym typeface="Roboto"/>
            </a:endParaRPr>
          </a:p>
          <a:p>
            <a:pPr indent="0" lvl="0" marL="0" rtl="0" algn="l">
              <a:lnSpc>
                <a:spcPct val="115000"/>
              </a:lnSpc>
              <a:spcBef>
                <a:spcPts val="1600"/>
              </a:spcBef>
              <a:spcAft>
                <a:spcPts val="1600"/>
              </a:spcAft>
              <a:buNone/>
            </a:pPr>
            <a:r>
              <a:rPr b="1" lang="en" sz="1300">
                <a:solidFill>
                  <a:schemeClr val="dk2"/>
                </a:solidFill>
                <a:latin typeface="Roboto"/>
                <a:ea typeface="Roboto"/>
                <a:cs typeface="Roboto"/>
                <a:sym typeface="Roboto"/>
              </a:rPr>
              <a:t>Write, revise, rest, revise</a:t>
            </a:r>
            <a:endParaRPr b="1" sz="900">
              <a:latin typeface="Roboto"/>
              <a:ea typeface="Roboto"/>
              <a:cs typeface="Roboto"/>
              <a:sym typeface="Roboto"/>
            </a:endParaRPr>
          </a:p>
        </p:txBody>
      </p:sp>
      <p:sp>
        <p:nvSpPr>
          <p:cNvPr id="240" name="Google Shape;240;p35"/>
          <p:cNvSpPr/>
          <p:nvPr/>
        </p:nvSpPr>
        <p:spPr>
          <a:xfrm>
            <a:off x="3790725" y="2125775"/>
            <a:ext cx="624300" cy="297300"/>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5"/>
          <p:cNvSpPr/>
          <p:nvPr/>
        </p:nvSpPr>
        <p:spPr>
          <a:xfrm>
            <a:off x="3790725" y="2962000"/>
            <a:ext cx="624300" cy="297300"/>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5"/>
          <p:cNvSpPr/>
          <p:nvPr/>
        </p:nvSpPr>
        <p:spPr>
          <a:xfrm>
            <a:off x="3790725" y="3531050"/>
            <a:ext cx="624300" cy="297300"/>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5"/>
          <p:cNvSpPr/>
          <p:nvPr/>
        </p:nvSpPr>
        <p:spPr>
          <a:xfrm>
            <a:off x="3790725" y="4173600"/>
            <a:ext cx="624300" cy="297300"/>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5"/>
          <p:cNvSpPr/>
          <p:nvPr/>
        </p:nvSpPr>
        <p:spPr>
          <a:xfrm>
            <a:off x="4572000" y="1919650"/>
            <a:ext cx="4408500" cy="726300"/>
          </a:xfrm>
          <a:prstGeom prst="rect">
            <a:avLst/>
          </a:prstGeom>
          <a:solidFill>
            <a:schemeClr val="accent4"/>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5"/>
          <p:cNvSpPr/>
          <p:nvPr/>
        </p:nvSpPr>
        <p:spPr>
          <a:xfrm>
            <a:off x="4593375" y="2747500"/>
            <a:ext cx="4408500" cy="726300"/>
          </a:xfrm>
          <a:prstGeom prst="rect">
            <a:avLst/>
          </a:prstGeom>
          <a:solidFill>
            <a:schemeClr val="accent4"/>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5"/>
          <p:cNvSpPr/>
          <p:nvPr/>
        </p:nvSpPr>
        <p:spPr>
          <a:xfrm>
            <a:off x="4593375" y="3575350"/>
            <a:ext cx="4408500" cy="472200"/>
          </a:xfrm>
          <a:prstGeom prst="rect">
            <a:avLst/>
          </a:prstGeom>
          <a:solidFill>
            <a:schemeClr val="accent4"/>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5"/>
          <p:cNvSpPr/>
          <p:nvPr/>
        </p:nvSpPr>
        <p:spPr>
          <a:xfrm>
            <a:off x="4593375" y="4248050"/>
            <a:ext cx="4408500" cy="472200"/>
          </a:xfrm>
          <a:prstGeom prst="rect">
            <a:avLst/>
          </a:prstGeom>
          <a:solidFill>
            <a:schemeClr val="accent4"/>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244"/>
                                        </p:tgtEl>
                                        <p:attrNameLst>
                                          <p:attrName>ppt_w</p:attrName>
                                        </p:attrNameLst>
                                      </p:cBhvr>
                                      <p:tavLst>
                                        <p:tav fmla="" tm="0">
                                          <p:val>
                                            <p:strVal val="#ppt_w"/>
                                          </p:val>
                                        </p:tav>
                                        <p:tav fmla="" tm="100000">
                                          <p:val>
                                            <p:strVal val="0"/>
                                          </p:val>
                                        </p:tav>
                                      </p:tavLst>
                                    </p:anim>
                                    <p:anim calcmode="lin" valueType="num">
                                      <p:cBhvr additive="base">
                                        <p:cTn dur="1000"/>
                                        <p:tgtEl>
                                          <p:spTgt spid="244"/>
                                        </p:tgtEl>
                                        <p:attrNameLst>
                                          <p:attrName>ppt_h</p:attrName>
                                        </p:attrNameLst>
                                      </p:cBhvr>
                                      <p:tavLst>
                                        <p:tav fmla="" tm="0">
                                          <p:val>
                                            <p:strVal val="#ppt_h"/>
                                          </p:val>
                                        </p:tav>
                                        <p:tav fmla="" tm="100000">
                                          <p:val>
                                            <p:strVal val="0"/>
                                          </p:val>
                                        </p:tav>
                                      </p:tavLst>
                                    </p:anim>
                                    <p:set>
                                      <p:cBhvr>
                                        <p:cTn dur="1" fill="hold">
                                          <p:stCondLst>
                                            <p:cond delay="1000"/>
                                          </p:stCondLst>
                                        </p:cTn>
                                        <p:tgtEl>
                                          <p:spTgt spid="2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245"/>
                                        </p:tgtEl>
                                        <p:attrNameLst>
                                          <p:attrName>ppt_w</p:attrName>
                                        </p:attrNameLst>
                                      </p:cBhvr>
                                      <p:tavLst>
                                        <p:tav fmla="" tm="0">
                                          <p:val>
                                            <p:strVal val="#ppt_w"/>
                                          </p:val>
                                        </p:tav>
                                        <p:tav fmla="" tm="100000">
                                          <p:val>
                                            <p:strVal val="0"/>
                                          </p:val>
                                        </p:tav>
                                      </p:tavLst>
                                    </p:anim>
                                    <p:anim calcmode="lin" valueType="num">
                                      <p:cBhvr additive="base">
                                        <p:cTn dur="1000"/>
                                        <p:tgtEl>
                                          <p:spTgt spid="245"/>
                                        </p:tgtEl>
                                        <p:attrNameLst>
                                          <p:attrName>ppt_h</p:attrName>
                                        </p:attrNameLst>
                                      </p:cBhvr>
                                      <p:tavLst>
                                        <p:tav fmla="" tm="0">
                                          <p:val>
                                            <p:strVal val="#ppt_h"/>
                                          </p:val>
                                        </p:tav>
                                        <p:tav fmla="" tm="100000">
                                          <p:val>
                                            <p:strVal val="0"/>
                                          </p:val>
                                        </p:tav>
                                      </p:tavLst>
                                    </p:anim>
                                    <p:set>
                                      <p:cBhvr>
                                        <p:cTn dur="1" fill="hold">
                                          <p:stCondLst>
                                            <p:cond delay="1000"/>
                                          </p:stCondLst>
                                        </p:cTn>
                                        <p:tgtEl>
                                          <p:spTgt spid="24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246"/>
                                        </p:tgtEl>
                                        <p:attrNameLst>
                                          <p:attrName>ppt_w</p:attrName>
                                        </p:attrNameLst>
                                      </p:cBhvr>
                                      <p:tavLst>
                                        <p:tav fmla="" tm="0">
                                          <p:val>
                                            <p:strVal val="#ppt_w"/>
                                          </p:val>
                                        </p:tav>
                                        <p:tav fmla="" tm="100000">
                                          <p:val>
                                            <p:strVal val="0"/>
                                          </p:val>
                                        </p:tav>
                                      </p:tavLst>
                                    </p:anim>
                                    <p:anim calcmode="lin" valueType="num">
                                      <p:cBhvr additive="base">
                                        <p:cTn dur="1000"/>
                                        <p:tgtEl>
                                          <p:spTgt spid="246"/>
                                        </p:tgtEl>
                                        <p:attrNameLst>
                                          <p:attrName>ppt_h</p:attrName>
                                        </p:attrNameLst>
                                      </p:cBhvr>
                                      <p:tavLst>
                                        <p:tav fmla="" tm="0">
                                          <p:val>
                                            <p:strVal val="#ppt_h"/>
                                          </p:val>
                                        </p:tav>
                                        <p:tav fmla="" tm="100000">
                                          <p:val>
                                            <p:strVal val="0"/>
                                          </p:val>
                                        </p:tav>
                                      </p:tavLst>
                                    </p:anim>
                                    <p:set>
                                      <p:cBhvr>
                                        <p:cTn dur="1" fill="hold">
                                          <p:stCondLst>
                                            <p:cond delay="1000"/>
                                          </p:stCondLst>
                                        </p:cTn>
                                        <p:tgtEl>
                                          <p:spTgt spid="24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247"/>
                                        </p:tgtEl>
                                        <p:attrNameLst>
                                          <p:attrName>ppt_w</p:attrName>
                                        </p:attrNameLst>
                                      </p:cBhvr>
                                      <p:tavLst>
                                        <p:tav fmla="" tm="0">
                                          <p:val>
                                            <p:strVal val="#ppt_w"/>
                                          </p:val>
                                        </p:tav>
                                        <p:tav fmla="" tm="100000">
                                          <p:val>
                                            <p:strVal val="0"/>
                                          </p:val>
                                        </p:tav>
                                      </p:tavLst>
                                    </p:anim>
                                    <p:anim calcmode="lin" valueType="num">
                                      <p:cBhvr additive="base">
                                        <p:cTn dur="1000"/>
                                        <p:tgtEl>
                                          <p:spTgt spid="247"/>
                                        </p:tgtEl>
                                        <p:attrNameLst>
                                          <p:attrName>ppt_h</p:attrName>
                                        </p:attrNameLst>
                                      </p:cBhvr>
                                      <p:tavLst>
                                        <p:tav fmla="" tm="0">
                                          <p:val>
                                            <p:strVal val="#ppt_h"/>
                                          </p:val>
                                        </p:tav>
                                        <p:tav fmla="" tm="100000">
                                          <p:val>
                                            <p:strVal val="0"/>
                                          </p:val>
                                        </p:tav>
                                      </p:tavLst>
                                    </p:anim>
                                    <p:set>
                                      <p:cBhvr>
                                        <p:cTn dur="1" fill="hold">
                                          <p:stCondLst>
                                            <p:cond delay="1000"/>
                                          </p:stCondLst>
                                        </p:cTn>
                                        <p:tgtEl>
                                          <p:spTgt spid="24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And After Many Revisions...</a:t>
            </a:r>
            <a:endParaRPr b="1"/>
          </a:p>
        </p:txBody>
      </p:sp>
      <p:sp>
        <p:nvSpPr>
          <p:cNvPr id="253" name="Google Shape;253;p36"/>
          <p:cNvSpPr txBox="1"/>
          <p:nvPr>
            <p:ph idx="1" type="body"/>
          </p:nvPr>
        </p:nvSpPr>
        <p:spPr>
          <a:xfrm>
            <a:off x="311700" y="1001275"/>
            <a:ext cx="8520600" cy="3339000"/>
          </a:xfrm>
          <a:prstGeom prst="rect">
            <a:avLst/>
          </a:prstGeom>
          <a:solidFill>
            <a:srgbClr val="FFFFFF"/>
          </a:solidFill>
        </p:spPr>
        <p:txBody>
          <a:bodyPr anchorCtr="0" anchor="t" bIns="91425" lIns="91425" spcFirstLastPara="1" rIns="91425" wrap="square" tIns="91425">
            <a:noAutofit/>
          </a:bodyPr>
          <a:lstStyle/>
          <a:p>
            <a:pPr indent="0" lvl="0" marL="0" rtl="0" algn="l">
              <a:spcBef>
                <a:spcPts val="500"/>
              </a:spcBef>
              <a:spcAft>
                <a:spcPts val="0"/>
              </a:spcAft>
              <a:buNone/>
            </a:pPr>
            <a:r>
              <a:rPr lang="en" sz="1500">
                <a:solidFill>
                  <a:srgbClr val="000000"/>
                </a:solidFill>
                <a:highlight>
                  <a:srgbClr val="FFFFFF"/>
                </a:highlight>
              </a:rPr>
              <a:t>“Growing up with an older sister who gave herself daily insulin injections, Type 1 Diabetes was an ordinary part of my childhood. But when she found that she also had Celiac Disease and Rheumatoid Arthritis fifteen years later, I began to see how significantly her autoimmune diseases dictated her lifestyle and how interconnected the diseases were. As her closest confidant, she shared concerns she’d hidden until we were in college, feelings of being a burden to the family, and difficult realizations about her future. Knowing that these contemplations were rooted in her physical ailment, I determined to understand and solve the immunological problems unfolding in her body. Soon after her diagnoses, I read about the gut-brain-axis research Sarkis Mazmanian had conducted at Caltech. This was the first time I learned about the microbiome and its ability to influence a person’s immune system. The ties between the gut microbiome and the immune system in Celiac disease, an immune-mediated attack of one’s own intestinal lining, clicked. Compelled to study these interactions, I narrowed my school searches to institutions that had joint microbiology and immunology programs.”</a:t>
            </a:r>
            <a:endParaRPr sz="21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Recommendation Letters</a:t>
            </a:r>
            <a:endParaRPr b="1"/>
          </a:p>
        </p:txBody>
      </p:sp>
      <p:sp>
        <p:nvSpPr>
          <p:cNvPr id="259" name="Google Shape;259;p37"/>
          <p:cNvSpPr txBox="1"/>
          <p:nvPr>
            <p:ph idx="1" type="body"/>
          </p:nvPr>
        </p:nvSpPr>
        <p:spPr>
          <a:xfrm>
            <a:off x="311700" y="1229875"/>
            <a:ext cx="88323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 </a:t>
            </a:r>
            <a:r>
              <a:rPr lang="en" sz="1700"/>
              <a:t>Refer to people who know you best → high school teachers, college professors, coaches</a:t>
            </a:r>
            <a:endParaRPr sz="1700"/>
          </a:p>
          <a:p>
            <a:pPr indent="0" lvl="0" marL="0" rtl="0" algn="l">
              <a:lnSpc>
                <a:spcPct val="100000"/>
              </a:lnSpc>
              <a:spcBef>
                <a:spcPts val="0"/>
              </a:spcBef>
              <a:spcAft>
                <a:spcPts val="0"/>
              </a:spcAft>
              <a:buNone/>
            </a:pPr>
            <a:r>
              <a:t/>
            </a:r>
            <a:endParaRPr sz="1700"/>
          </a:p>
          <a:p>
            <a:pPr indent="0" lvl="0" marL="0" rtl="0" algn="l">
              <a:lnSpc>
                <a:spcPct val="100000"/>
              </a:lnSpc>
              <a:spcBef>
                <a:spcPts val="0"/>
              </a:spcBef>
              <a:spcAft>
                <a:spcPts val="0"/>
              </a:spcAft>
              <a:buNone/>
            </a:pPr>
            <a:r>
              <a:rPr lang="en" sz="1700"/>
              <a:t>• </a:t>
            </a:r>
            <a:r>
              <a:rPr lang="en" sz="1700"/>
              <a:t>Can be helpful to provide a resume or list of extracurriculars/accomplishments for your recommender to have for context</a:t>
            </a:r>
            <a:endParaRPr sz="1700"/>
          </a:p>
          <a:p>
            <a:pPr indent="0" lvl="0" marL="0" rtl="0" algn="l">
              <a:lnSpc>
                <a:spcPct val="100000"/>
              </a:lnSpc>
              <a:spcBef>
                <a:spcPts val="0"/>
              </a:spcBef>
              <a:spcAft>
                <a:spcPts val="0"/>
              </a:spcAft>
              <a:buNone/>
            </a:pPr>
            <a:r>
              <a:t/>
            </a:r>
            <a:endParaRPr sz="1700"/>
          </a:p>
          <a:p>
            <a:pPr indent="0" lvl="0" marL="0" rtl="0" algn="l">
              <a:lnSpc>
                <a:spcPct val="100000"/>
              </a:lnSpc>
              <a:spcBef>
                <a:spcPts val="0"/>
              </a:spcBef>
              <a:spcAft>
                <a:spcPts val="0"/>
              </a:spcAft>
              <a:buNone/>
            </a:pPr>
            <a:r>
              <a:rPr lang="en" sz="1700"/>
              <a:t>• </a:t>
            </a:r>
            <a:r>
              <a:rPr lang="en" sz="1700"/>
              <a:t>Provide any background information on the scholarship and why you are applying to it</a:t>
            </a:r>
            <a:endParaRPr sz="1700"/>
          </a:p>
          <a:p>
            <a:pPr indent="0" lvl="0" marL="0" rtl="0" algn="l">
              <a:lnSpc>
                <a:spcPct val="100000"/>
              </a:lnSpc>
              <a:spcBef>
                <a:spcPts val="0"/>
              </a:spcBef>
              <a:spcAft>
                <a:spcPts val="0"/>
              </a:spcAft>
              <a:buNone/>
            </a:pPr>
            <a:r>
              <a:t/>
            </a:r>
            <a:endParaRPr sz="1700"/>
          </a:p>
          <a:p>
            <a:pPr indent="0" lvl="0" marL="0" rtl="0" algn="l">
              <a:lnSpc>
                <a:spcPct val="100000"/>
              </a:lnSpc>
              <a:spcBef>
                <a:spcPts val="0"/>
              </a:spcBef>
              <a:spcAft>
                <a:spcPts val="0"/>
              </a:spcAft>
              <a:buNone/>
            </a:pPr>
            <a:r>
              <a:rPr lang="en" sz="1700"/>
              <a:t>• </a:t>
            </a:r>
            <a:r>
              <a:rPr lang="en" sz="1700"/>
              <a:t>Give your reference ample time to complete → 3 weeks is ideal </a:t>
            </a:r>
            <a:endParaRPr sz="1700"/>
          </a:p>
          <a:p>
            <a:pPr indent="0" lvl="0" marL="0" rtl="0" algn="l">
              <a:lnSpc>
                <a:spcPct val="100000"/>
              </a:lnSpc>
              <a:spcBef>
                <a:spcPts val="0"/>
              </a:spcBef>
              <a:spcAft>
                <a:spcPts val="0"/>
              </a:spcAft>
              <a:buNone/>
            </a:pPr>
            <a:r>
              <a:t/>
            </a:r>
            <a:endParaRPr sz="1700"/>
          </a:p>
          <a:p>
            <a:pPr indent="0" lvl="0" marL="0" rtl="0" algn="l">
              <a:lnSpc>
                <a:spcPct val="100000"/>
              </a:lnSpc>
              <a:spcBef>
                <a:spcPts val="0"/>
              </a:spcBef>
              <a:spcAft>
                <a:spcPts val="0"/>
              </a:spcAft>
              <a:buNone/>
            </a:pPr>
            <a:r>
              <a:rPr lang="en" sz="1700"/>
              <a:t>• </a:t>
            </a:r>
            <a:r>
              <a:rPr lang="en" sz="1700"/>
              <a:t>Write a thank you note!</a:t>
            </a:r>
            <a:endParaRPr sz="1700"/>
          </a:p>
          <a:p>
            <a:pPr indent="0" lvl="0" marL="0" rtl="0" algn="l">
              <a:lnSpc>
                <a:spcPct val="100000"/>
              </a:lnSpc>
              <a:spcBef>
                <a:spcPts val="0"/>
              </a:spcBef>
              <a:spcAft>
                <a:spcPts val="0"/>
              </a:spcAft>
              <a:buNone/>
            </a:pPr>
            <a:r>
              <a:t/>
            </a:r>
            <a:endParaRPr sz="1700"/>
          </a:p>
          <a:p>
            <a:pPr indent="0" lvl="0" marL="0" rtl="0" algn="l">
              <a:lnSpc>
                <a:spcPct val="100000"/>
              </a:lnSpc>
              <a:spcBef>
                <a:spcPts val="0"/>
              </a:spcBef>
              <a:spcAft>
                <a:spcPts val="0"/>
              </a:spcAft>
              <a:buNone/>
            </a:pPr>
            <a:r>
              <a:t/>
            </a:r>
            <a:endParaRPr sz="17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8"/>
          <p:cNvSpPr txBox="1"/>
          <p:nvPr>
            <p:ph type="title"/>
          </p:nvPr>
        </p:nvSpPr>
        <p:spPr>
          <a:xfrm>
            <a:off x="490250" y="526350"/>
            <a:ext cx="817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Additional Resources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900"/>
              <a:t>Additional Resources for Undocumented Students</a:t>
            </a:r>
            <a:endParaRPr b="1" sz="2900"/>
          </a:p>
        </p:txBody>
      </p:sp>
      <p:sp>
        <p:nvSpPr>
          <p:cNvPr id="270" name="Google Shape;270;p39"/>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 </a:t>
            </a:r>
            <a:r>
              <a:rPr lang="en" u="sng">
                <a:solidFill>
                  <a:schemeClr val="hlink"/>
                </a:solidFill>
                <a:hlinkClick r:id="rId3"/>
              </a:rPr>
              <a:t>Mexican American Legal Defense and Educational Fund</a:t>
            </a:r>
            <a:endParaRPr/>
          </a:p>
          <a:p>
            <a:pPr indent="0" lvl="0" marL="0" rtl="0" algn="l">
              <a:lnSpc>
                <a:spcPct val="100000"/>
              </a:lnSpc>
              <a:spcBef>
                <a:spcPts val="0"/>
              </a:spcBef>
              <a:spcAft>
                <a:spcPts val="0"/>
              </a:spcAft>
              <a:buNone/>
            </a:pPr>
            <a:r>
              <a:rPr lang="en"/>
              <a:t>•</a:t>
            </a:r>
            <a:r>
              <a:rPr lang="en" u="sng">
                <a:solidFill>
                  <a:schemeClr val="hlink"/>
                </a:solidFill>
                <a:hlinkClick r:id="rId4"/>
              </a:rPr>
              <a:t> Best Colleges</a:t>
            </a:r>
            <a:endParaRPr/>
          </a:p>
          <a:p>
            <a:pPr indent="0" lvl="0" marL="0" rtl="0" algn="l">
              <a:lnSpc>
                <a:spcPct val="100000"/>
              </a:lnSpc>
              <a:spcBef>
                <a:spcPts val="0"/>
              </a:spcBef>
              <a:spcAft>
                <a:spcPts val="0"/>
              </a:spcAft>
              <a:buNone/>
            </a:pPr>
            <a:r>
              <a:rPr lang="en"/>
              <a:t>• </a:t>
            </a:r>
            <a:r>
              <a:rPr lang="en" u="sng">
                <a:solidFill>
                  <a:schemeClr val="hlink"/>
                </a:solidFill>
                <a:hlinkClick r:id="rId5"/>
              </a:rPr>
              <a:t>Univision</a:t>
            </a:r>
            <a:endParaRPr/>
          </a:p>
          <a:p>
            <a:pPr indent="0" lvl="0" marL="0" rtl="0" algn="l">
              <a:lnSpc>
                <a:spcPct val="100000"/>
              </a:lnSpc>
              <a:spcBef>
                <a:spcPts val="0"/>
              </a:spcBef>
              <a:spcAft>
                <a:spcPts val="0"/>
              </a:spcAft>
              <a:buNone/>
            </a:pPr>
            <a:r>
              <a:rPr lang="en"/>
              <a:t>• </a:t>
            </a:r>
            <a:r>
              <a:rPr lang="en" u="sng">
                <a:solidFill>
                  <a:schemeClr val="hlink"/>
                </a:solidFill>
                <a:hlinkClick r:id="rId6"/>
              </a:rPr>
              <a:t>The Dream</a:t>
            </a:r>
            <a:endParaRPr/>
          </a:p>
          <a:p>
            <a:pPr indent="0" lvl="0" marL="0" rtl="0" algn="l">
              <a:lnSpc>
                <a:spcPct val="100000"/>
              </a:lnSpc>
              <a:spcBef>
                <a:spcPts val="0"/>
              </a:spcBef>
              <a:spcAft>
                <a:spcPts val="0"/>
              </a:spcAft>
              <a:buNone/>
            </a:pPr>
            <a:r>
              <a:rPr lang="en"/>
              <a:t>• </a:t>
            </a:r>
            <a:r>
              <a:rPr lang="en" u="sng">
                <a:solidFill>
                  <a:schemeClr val="hlink"/>
                </a:solidFill>
                <a:hlinkClick r:id="rId7"/>
              </a:rPr>
              <a:t>United We Dream</a:t>
            </a:r>
            <a:endParaRPr/>
          </a:p>
          <a:p>
            <a:pPr indent="0" lvl="0" marL="0" rtl="0" algn="l">
              <a:lnSpc>
                <a:spcPct val="100000"/>
              </a:lnSpc>
              <a:spcBef>
                <a:spcPts val="0"/>
              </a:spcBef>
              <a:spcAft>
                <a:spcPts val="0"/>
              </a:spcAft>
              <a:buNone/>
            </a:pPr>
            <a:r>
              <a:rPr lang="en"/>
              <a:t>• </a:t>
            </a:r>
            <a:r>
              <a:rPr lang="en" u="sng">
                <a:solidFill>
                  <a:schemeClr val="hlink"/>
                </a:solidFill>
                <a:hlinkClick r:id="rId8"/>
              </a:rPr>
              <a:t>Hispanic Scholarship Fund</a:t>
            </a:r>
            <a:endParaRPr/>
          </a:p>
          <a:p>
            <a:pPr indent="0" lvl="0" marL="0" rtl="0" algn="l">
              <a:lnSpc>
                <a:spcPct val="100000"/>
              </a:lnSpc>
              <a:spcBef>
                <a:spcPts val="0"/>
              </a:spcBef>
              <a:spcAft>
                <a:spcPts val="0"/>
              </a:spcAft>
              <a:buNone/>
            </a:pPr>
            <a:r>
              <a:rPr lang="en"/>
              <a:t>• </a:t>
            </a:r>
            <a:r>
              <a:rPr lang="en" u="sng">
                <a:solidFill>
                  <a:schemeClr val="hlink"/>
                </a:solidFill>
                <a:hlinkClick r:id="rId9"/>
              </a:rPr>
              <a:t>Scholarships for Minority Students</a:t>
            </a:r>
            <a:endParaRPr/>
          </a:p>
          <a:p>
            <a:pPr indent="0" lvl="0" marL="0" rtl="0" algn="l">
              <a:lnSpc>
                <a:spcPct val="100000"/>
              </a:lnSpc>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40"/>
          <p:cNvPicPr preferRelativeResize="0"/>
          <p:nvPr/>
        </p:nvPicPr>
        <p:blipFill>
          <a:blip r:embed="rId3">
            <a:alphaModFix/>
          </a:blip>
          <a:stretch>
            <a:fillRect/>
          </a:stretch>
        </p:blipFill>
        <p:spPr>
          <a:xfrm>
            <a:off x="1654648" y="-56425"/>
            <a:ext cx="5721855"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1"/>
          <p:cNvSpPr txBox="1"/>
          <p:nvPr>
            <p:ph type="title"/>
          </p:nvPr>
        </p:nvSpPr>
        <p:spPr>
          <a:xfrm>
            <a:off x="5173925" y="135700"/>
            <a:ext cx="38652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300"/>
              <a:t>SHPE Houston Scholarship Application Tips</a:t>
            </a:r>
            <a:endParaRPr b="1" sz="2300"/>
          </a:p>
        </p:txBody>
      </p:sp>
      <p:sp>
        <p:nvSpPr>
          <p:cNvPr id="281" name="Google Shape;281;p41"/>
          <p:cNvSpPr txBox="1"/>
          <p:nvPr>
            <p:ph idx="1" type="body"/>
          </p:nvPr>
        </p:nvSpPr>
        <p:spPr>
          <a:xfrm>
            <a:off x="0" y="1181651"/>
            <a:ext cx="9144000" cy="320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0000FF"/>
                </a:solidFill>
              </a:rPr>
              <a:t>$1-2K in awards to rising high school seniors/college </a:t>
            </a:r>
            <a:r>
              <a:rPr b="1" lang="en" sz="1700">
                <a:solidFill>
                  <a:srgbClr val="0000FF"/>
                </a:solidFill>
              </a:rPr>
              <a:t>undergraduates</a:t>
            </a:r>
            <a:r>
              <a:rPr b="1" lang="en" sz="1700">
                <a:solidFill>
                  <a:srgbClr val="0000FF"/>
                </a:solidFill>
              </a:rPr>
              <a:t> studying STEM in Houston</a:t>
            </a:r>
            <a:endParaRPr b="1" sz="1700">
              <a:solidFill>
                <a:srgbClr val="0000FF"/>
              </a:solidFill>
            </a:endParaRPr>
          </a:p>
          <a:p>
            <a:pPr indent="0" lvl="0" marL="0" rtl="0" algn="ctr">
              <a:spcBef>
                <a:spcPts val="0"/>
              </a:spcBef>
              <a:spcAft>
                <a:spcPts val="0"/>
              </a:spcAft>
              <a:buNone/>
            </a:pPr>
            <a:r>
              <a:rPr b="1" lang="en" sz="1700"/>
              <a:t>Applications Open October 20 , 2021</a:t>
            </a:r>
            <a:endParaRPr b="1" sz="1700"/>
          </a:p>
          <a:p>
            <a:pPr indent="0" lvl="0" marL="0" rtl="0" algn="ctr">
              <a:spcBef>
                <a:spcPts val="0"/>
              </a:spcBef>
              <a:spcAft>
                <a:spcPts val="0"/>
              </a:spcAft>
              <a:buNone/>
            </a:pPr>
            <a:r>
              <a:rPr b="1" lang="en" sz="1700"/>
              <a:t>Deadline is December 20th, 2021</a:t>
            </a:r>
            <a:endParaRPr b="1" sz="1700"/>
          </a:p>
          <a:p>
            <a:pPr indent="0" lvl="0" marL="0" rtl="0" algn="ctr">
              <a:spcBef>
                <a:spcPts val="0"/>
              </a:spcBef>
              <a:spcAft>
                <a:spcPts val="0"/>
              </a:spcAft>
              <a:buNone/>
            </a:pPr>
            <a:r>
              <a:t/>
            </a:r>
            <a:endParaRPr sz="900"/>
          </a:p>
          <a:p>
            <a:pPr indent="-336550" lvl="0" marL="457200" rtl="0" algn="l">
              <a:spcBef>
                <a:spcPts val="0"/>
              </a:spcBef>
              <a:spcAft>
                <a:spcPts val="0"/>
              </a:spcAft>
              <a:buSzPts val="1700"/>
              <a:buChar char="●"/>
            </a:pPr>
            <a:r>
              <a:rPr lang="en" sz="1700"/>
              <a:t>Carefully check the instructions in each section. Some sections are for students currently in high school and some are for those in college.</a:t>
            </a:r>
            <a:endParaRPr sz="1700"/>
          </a:p>
          <a:p>
            <a:pPr indent="-336550" lvl="0" marL="457200" rtl="0" algn="l">
              <a:spcBef>
                <a:spcPts val="0"/>
              </a:spcBef>
              <a:spcAft>
                <a:spcPts val="0"/>
              </a:spcAft>
              <a:buSzPts val="1700"/>
              <a:buChar char="●"/>
            </a:pPr>
            <a:r>
              <a:rPr lang="en" sz="1700"/>
              <a:t>Ask questions! We are here to help. If you are unsure how to fill out a section, please don’t hesitate to ask. This also helps us improve for next year</a:t>
            </a:r>
            <a:endParaRPr sz="1700"/>
          </a:p>
          <a:p>
            <a:pPr indent="0" lvl="0" marL="457200" rtl="0" algn="l">
              <a:spcBef>
                <a:spcPts val="1600"/>
              </a:spcBef>
              <a:spcAft>
                <a:spcPts val="0"/>
              </a:spcAft>
              <a:buNone/>
            </a:pPr>
            <a:r>
              <a:t/>
            </a:r>
            <a:endParaRPr sz="1700"/>
          </a:p>
          <a:p>
            <a:pPr indent="0" lvl="0" marL="457200" rtl="0" algn="l">
              <a:spcBef>
                <a:spcPts val="1600"/>
              </a:spcBef>
              <a:spcAft>
                <a:spcPts val="1600"/>
              </a:spcAft>
              <a:buNone/>
            </a:pPr>
            <a:r>
              <a:t/>
            </a:r>
            <a:endParaRPr sz="1700"/>
          </a:p>
        </p:txBody>
      </p:sp>
      <p:sp>
        <p:nvSpPr>
          <p:cNvPr id="282" name="Google Shape;282;p41"/>
          <p:cNvSpPr txBox="1"/>
          <p:nvPr/>
        </p:nvSpPr>
        <p:spPr>
          <a:xfrm>
            <a:off x="280675" y="3741950"/>
            <a:ext cx="6477000" cy="3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latin typeface="Roboto"/>
                <a:ea typeface="Roboto"/>
                <a:cs typeface="Roboto"/>
                <a:sym typeface="Roboto"/>
              </a:rPr>
              <a:t>Questions? </a:t>
            </a:r>
            <a:r>
              <a:rPr lang="en" sz="2100">
                <a:latin typeface="Roboto"/>
                <a:ea typeface="Roboto"/>
                <a:cs typeface="Roboto"/>
                <a:sym typeface="Roboto"/>
              </a:rPr>
              <a:t>Please contact </a:t>
            </a:r>
            <a:r>
              <a:rPr b="1" lang="en" sz="2100">
                <a:latin typeface="Roboto"/>
                <a:ea typeface="Roboto"/>
                <a:cs typeface="Roboto"/>
                <a:sym typeface="Roboto"/>
              </a:rPr>
              <a:t>Daniela Gonzalez </a:t>
            </a:r>
            <a:r>
              <a:rPr lang="en" sz="2100">
                <a:latin typeface="Roboto"/>
                <a:ea typeface="Roboto"/>
                <a:cs typeface="Roboto"/>
                <a:sym typeface="Roboto"/>
              </a:rPr>
              <a:t>(</a:t>
            </a:r>
            <a:r>
              <a:rPr lang="en" sz="2100" u="sng">
                <a:solidFill>
                  <a:schemeClr val="hlink"/>
                </a:solidFill>
                <a:latin typeface="Roboto"/>
                <a:ea typeface="Roboto"/>
                <a:cs typeface="Roboto"/>
                <a:sym typeface="Roboto"/>
                <a:hlinkClick r:id="rId3"/>
              </a:rPr>
              <a:t>scholarship@shpehouston.org</a:t>
            </a:r>
            <a:r>
              <a:rPr lang="en" sz="2100">
                <a:latin typeface="Roboto"/>
                <a:ea typeface="Roboto"/>
                <a:cs typeface="Roboto"/>
                <a:sym typeface="Roboto"/>
              </a:rPr>
              <a:t>) </a:t>
            </a:r>
            <a:endParaRPr sz="2100">
              <a:latin typeface="Roboto"/>
              <a:ea typeface="Roboto"/>
              <a:cs typeface="Roboto"/>
              <a:sym typeface="Roboto"/>
            </a:endParaRPr>
          </a:p>
          <a:p>
            <a:pPr indent="0" lvl="0" marL="0" rtl="0" algn="l">
              <a:spcBef>
                <a:spcPts val="0"/>
              </a:spcBef>
              <a:spcAft>
                <a:spcPts val="0"/>
              </a:spcAft>
              <a:buNone/>
            </a:pPr>
            <a:r>
              <a:rPr lang="en" sz="2100">
                <a:latin typeface="Roboto"/>
                <a:ea typeface="Roboto"/>
                <a:cs typeface="Roboto"/>
                <a:sym typeface="Roboto"/>
              </a:rPr>
              <a:t>Phone: 832-390-1776 (Text or call)</a:t>
            </a:r>
            <a:endParaRPr sz="2100">
              <a:latin typeface="Roboto"/>
              <a:ea typeface="Roboto"/>
              <a:cs typeface="Roboto"/>
              <a:sym typeface="Roboto"/>
            </a:endParaRPr>
          </a:p>
        </p:txBody>
      </p:sp>
      <p:pic>
        <p:nvPicPr>
          <p:cNvPr id="283" name="Google Shape;283;p41"/>
          <p:cNvPicPr preferRelativeResize="0"/>
          <p:nvPr/>
        </p:nvPicPr>
        <p:blipFill rotWithShape="1">
          <a:blip r:embed="rId4">
            <a:alphaModFix/>
          </a:blip>
          <a:srcRect b="1565" l="0" r="0" t="0"/>
          <a:stretch/>
        </p:blipFill>
        <p:spPr>
          <a:xfrm>
            <a:off x="0" y="135700"/>
            <a:ext cx="5028026" cy="959625"/>
          </a:xfrm>
          <a:prstGeom prst="rect">
            <a:avLst/>
          </a:prstGeom>
          <a:noFill/>
          <a:ln>
            <a:noFill/>
          </a:ln>
        </p:spPr>
      </p:pic>
      <p:sp>
        <p:nvSpPr>
          <p:cNvPr id="284" name="Google Shape;284;p41"/>
          <p:cNvSpPr txBox="1"/>
          <p:nvPr/>
        </p:nvSpPr>
        <p:spPr>
          <a:xfrm>
            <a:off x="7165225" y="4028575"/>
            <a:ext cx="1739400" cy="761100"/>
          </a:xfrm>
          <a:prstGeom prst="rect">
            <a:avLst/>
          </a:prstGeom>
          <a:solidFill>
            <a:schemeClr val="lt1"/>
          </a:solidFill>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accent3"/>
                </a:solidFill>
                <a:latin typeface="Roboto"/>
                <a:ea typeface="Roboto"/>
                <a:cs typeface="Roboto"/>
                <a:sym typeface="Roboto"/>
              </a:rPr>
              <a:t>Check out our website for more resources!</a:t>
            </a:r>
            <a:endParaRPr b="1">
              <a:solidFill>
                <a:schemeClr val="accent3"/>
              </a:solidFill>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8" name="Shape 288"/>
        <p:cNvGrpSpPr/>
        <p:nvPr/>
      </p:nvGrpSpPr>
      <p:grpSpPr>
        <a:xfrm>
          <a:off x="0" y="0"/>
          <a:ext cx="0" cy="0"/>
          <a:chOff x="0" y="0"/>
          <a:chExt cx="0" cy="0"/>
        </a:xfrm>
      </p:grpSpPr>
      <p:sp>
        <p:nvSpPr>
          <p:cNvPr id="289" name="Google Shape;289;p42"/>
          <p:cNvSpPr txBox="1"/>
          <p:nvPr>
            <p:ph type="title"/>
          </p:nvPr>
        </p:nvSpPr>
        <p:spPr>
          <a:xfrm>
            <a:off x="311700" y="1556400"/>
            <a:ext cx="8520600" cy="20307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lang="en" sz="7500">
                <a:solidFill>
                  <a:schemeClr val="accent1"/>
                </a:solidFill>
              </a:rPr>
              <a:t>Questions?</a:t>
            </a:r>
            <a:endParaRPr sz="7500">
              <a:solidFill>
                <a:schemeClr val="accent1"/>
              </a:solidFill>
            </a:endParaRPr>
          </a:p>
        </p:txBody>
      </p:sp>
      <p:sp>
        <p:nvSpPr>
          <p:cNvPr id="290" name="Google Shape;290;p42"/>
          <p:cNvSpPr txBox="1"/>
          <p:nvPr>
            <p:ph idx="1" type="body"/>
          </p:nvPr>
        </p:nvSpPr>
        <p:spPr>
          <a:xfrm>
            <a:off x="311700" y="3369225"/>
            <a:ext cx="8520600" cy="1281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a:p>
        </p:txBody>
      </p:sp>
      <p:pic>
        <p:nvPicPr>
          <p:cNvPr id="291" name="Google Shape;291;p42"/>
          <p:cNvPicPr preferRelativeResize="0"/>
          <p:nvPr/>
        </p:nvPicPr>
        <p:blipFill rotWithShape="1">
          <a:blip r:embed="rId3">
            <a:alphaModFix/>
          </a:blip>
          <a:srcRect b="1565" l="0" r="0" t="0"/>
          <a:stretch/>
        </p:blipFill>
        <p:spPr>
          <a:xfrm>
            <a:off x="1527096" y="3369225"/>
            <a:ext cx="6089805" cy="1162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